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9" r:id="rId2"/>
    <p:sldId id="260" r:id="rId3"/>
    <p:sldId id="256" r:id="rId4"/>
    <p:sldId id="257" r:id="rId5"/>
    <p:sldId id="258" r:id="rId6"/>
    <p:sldId id="259" r:id="rId7"/>
    <p:sldId id="261" r:id="rId8"/>
    <p:sldId id="262" r:id="rId9"/>
    <p:sldId id="263" r:id="rId10"/>
    <p:sldId id="264" r:id="rId11"/>
    <p:sldId id="265" r:id="rId12"/>
    <p:sldId id="266" r:id="rId13"/>
    <p:sldId id="267" r:id="rId14"/>
    <p:sldId id="268" r:id="rId15"/>
    <p:sldId id="270" r:id="rId16"/>
    <p:sldId id="272" r:id="rId17"/>
    <p:sldId id="271" r:id="rId18"/>
    <p:sldId id="273" r:id="rId19"/>
    <p:sldId id="280" r:id="rId20"/>
    <p:sldId id="281" r:id="rId21"/>
    <p:sldId id="283" r:id="rId22"/>
    <p:sldId id="274" r:id="rId23"/>
    <p:sldId id="279" r:id="rId24"/>
    <p:sldId id="275" r:id="rId25"/>
    <p:sldId id="286" r:id="rId26"/>
    <p:sldId id="276" r:id="rId27"/>
    <p:sldId id="285" r:id="rId28"/>
    <p:sldId id="277"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1" d="100"/>
          <a:sy n="81" d="100"/>
        </p:scale>
        <p:origin x="120"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5D54B-5D18-4836-BA05-354F67987806}"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3A457-F1C5-462F-9F5C-AA1AA9793FB0}" type="slidenum">
              <a:rPr lang="en-US" smtClean="0"/>
              <a:t>‹#›</a:t>
            </a:fld>
            <a:endParaRPr lang="en-US"/>
          </a:p>
        </p:txBody>
      </p:sp>
    </p:spTree>
    <p:extLst>
      <p:ext uri="{BB962C8B-B14F-4D97-AF65-F5344CB8AC3E}">
        <p14:creationId xmlns:p14="http://schemas.microsoft.com/office/powerpoint/2010/main" val="32686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Stanford Tobacco Prevention Toolkit training</a:t>
            </a:r>
            <a:r>
              <a:rPr lang="en-US" baseline="0" dirty="0" smtClean="0"/>
              <a:t> was intended to give you an overview of what is in the Toolkit, how to use it, etc. All of the information, materials, and talking points are there for you to go and deliver this information. The new TEP curriculum contains 85% of the Stanford Tobacco Prevention Toolkit material from these six units.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B1307-1F50-4DB0-9CD2-C9A18C8ACC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525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strongly encourage you to contact your regional TEP Committee members and your Regional</a:t>
            </a:r>
            <a:r>
              <a:rPr lang="en-US" baseline="0" dirty="0" smtClean="0"/>
              <a:t> Capacity Coach</a:t>
            </a:r>
            <a:r>
              <a:rPr lang="en-US" dirty="0" smtClean="0"/>
              <a:t> if you have questions. </a:t>
            </a:r>
          </a:p>
          <a:p>
            <a:endParaRPr lang="en-US" dirty="0" smtClean="0"/>
          </a:p>
          <a:p>
            <a:endParaRPr lang="en-US" dirty="0" smtClean="0"/>
          </a:p>
          <a:p>
            <a:r>
              <a:rPr lang="en-US" dirty="0" smtClean="0"/>
              <a:t>If you didn't attend the STPT Training, then it is </a:t>
            </a:r>
            <a:r>
              <a:rPr lang="en-US" u="sng" dirty="0" smtClean="0"/>
              <a:t>mandatory for you to contact the TEP Committee to receive the necessary training as well as receive your agency’s TEP binder and TEP flash drive).</a:t>
            </a:r>
            <a:r>
              <a:rPr lang="en-US" dirty="0" smtClean="0"/>
              <a:t> DAODAS encourages their Regional Capacity Coaches help TEP Committee members provide additional TEP training or TEP TOT training. </a:t>
            </a:r>
          </a:p>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20</a:t>
            </a:fld>
            <a:endParaRPr lang="en-US"/>
          </a:p>
        </p:txBody>
      </p:sp>
    </p:spTree>
    <p:extLst>
      <p:ext uri="{BB962C8B-B14F-4D97-AF65-F5344CB8AC3E}">
        <p14:creationId xmlns:p14="http://schemas.microsoft.com/office/powerpoint/2010/main" val="426257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three choices:</a:t>
            </a:r>
            <a:r>
              <a:rPr lang="en-US" baseline="0" dirty="0" smtClean="0"/>
              <a:t> 1) Information Dissemination, 2) Recurring Education Program, and/or 3) Problem Identification and Referral (TEP).</a:t>
            </a:r>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21</a:t>
            </a:fld>
            <a:endParaRPr lang="en-US"/>
          </a:p>
        </p:txBody>
      </p:sp>
    </p:spTree>
    <p:extLst>
      <p:ext uri="{BB962C8B-B14F-4D97-AF65-F5344CB8AC3E}">
        <p14:creationId xmlns:p14="http://schemas.microsoft.com/office/powerpoint/2010/main" val="593036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B1307-1F50-4DB0-9CD2-C9A18C8ACC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470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29</a:t>
            </a:fld>
            <a:endParaRPr lang="en-US"/>
          </a:p>
        </p:txBody>
      </p:sp>
    </p:spTree>
    <p:extLst>
      <p:ext uri="{BB962C8B-B14F-4D97-AF65-F5344CB8AC3E}">
        <p14:creationId xmlns:p14="http://schemas.microsoft.com/office/powerpoint/2010/main" val="1438153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p:spTree>
      <p:nvGrpSpPr>
        <p:cNvPr id="1" name=""/>
        <p:cNvGrpSpPr/>
        <p:nvPr/>
      </p:nvGrpSpPr>
      <p:grpSpPr>
        <a:xfrm>
          <a:off x="0" y="0"/>
          <a:ext cx="0" cy="0"/>
          <a:chOff x="0" y="0"/>
          <a:chExt cx="0" cy="0"/>
        </a:xfrm>
      </p:grpSpPr>
      <p:grpSp>
        <p:nvGrpSpPr>
          <p:cNvPr id="13" name="Group 12"/>
          <p:cNvGrpSpPr/>
          <p:nvPr userDrawn="1"/>
        </p:nvGrpSpPr>
        <p:grpSpPr>
          <a:xfrm>
            <a:off x="304800" y="148158"/>
            <a:ext cx="11366339" cy="700937"/>
            <a:chOff x="228600" y="148157"/>
            <a:chExt cx="8524754" cy="700937"/>
          </a:xfrm>
        </p:grpSpPr>
        <p:sp>
          <p:nvSpPr>
            <p:cNvPr id="14" name="Title 1"/>
            <p:cNvSpPr txBox="1">
              <a:spLocks/>
            </p:cNvSpPr>
            <p:nvPr/>
          </p:nvSpPr>
          <p:spPr>
            <a:xfrm>
              <a:off x="2158244" y="269498"/>
              <a:ext cx="659511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50" b="1" dirty="0">
                  <a:solidFill>
                    <a:srgbClr val="00838B"/>
                  </a:solidFill>
                </a:rPr>
                <a:t>South Carolina Department of Alcohol and Other Drug Abuse Services</a:t>
              </a:r>
            </a:p>
          </p:txBody>
        </p:sp>
        <p:cxnSp>
          <p:nvCxnSpPr>
            <p:cNvPr id="15" name="Straight Connector 14"/>
            <p:cNvCxnSpPr/>
            <p:nvPr/>
          </p:nvCxnSpPr>
          <p:spPr>
            <a:xfrm>
              <a:off x="228600" y="676146"/>
              <a:ext cx="850392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rotWithShape="1">
            <a:blip r:embed="rId2"/>
            <a:srcRect l="1093" t="2107" r="1046" b="21019"/>
            <a:stretch/>
          </p:blipFill>
          <p:spPr>
            <a:xfrm>
              <a:off x="228600" y="148157"/>
              <a:ext cx="1909234" cy="495300"/>
            </a:xfrm>
            <a:prstGeom prst="rect">
              <a:avLst/>
            </a:prstGeom>
          </p:spPr>
        </p:pic>
      </p:grpSp>
      <p:sp>
        <p:nvSpPr>
          <p:cNvPr id="17" name="Rectangle 16"/>
          <p:cNvSpPr/>
          <p:nvPr userDrawn="1"/>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11/15/2019</a:t>
            </a:fld>
            <a:endParaRPr lang="en-US"/>
          </a:p>
        </p:txBody>
      </p:sp>
      <p:sp>
        <p:nvSpPr>
          <p:cNvPr id="19"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507755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ODAS Slide With Header2">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1" name="Group 10"/>
          <p:cNvGrpSpPr/>
          <p:nvPr userDrawn="1"/>
        </p:nvGrpSpPr>
        <p:grpSpPr>
          <a:xfrm>
            <a:off x="304800" y="148158"/>
            <a:ext cx="11366339" cy="700937"/>
            <a:chOff x="228600" y="148157"/>
            <a:chExt cx="8524754" cy="700937"/>
          </a:xfrm>
        </p:grpSpPr>
        <p:sp>
          <p:nvSpPr>
            <p:cNvPr id="12" name="Title 1"/>
            <p:cNvSpPr txBox="1">
              <a:spLocks/>
            </p:cNvSpPr>
            <p:nvPr/>
          </p:nvSpPr>
          <p:spPr>
            <a:xfrm>
              <a:off x="2158244" y="269498"/>
              <a:ext cx="659511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50" b="1" dirty="0">
                  <a:solidFill>
                    <a:srgbClr val="00838B"/>
                  </a:solidFill>
                </a:rPr>
                <a:t>South Carolina Department of Alcohol and Other Drug Abuse Services</a:t>
              </a:r>
            </a:p>
          </p:txBody>
        </p:sp>
        <p:cxnSp>
          <p:nvCxnSpPr>
            <p:cNvPr id="13" name="Straight Connector 12"/>
            <p:cNvCxnSpPr/>
            <p:nvPr/>
          </p:nvCxnSpPr>
          <p:spPr>
            <a:xfrm>
              <a:off x="228600" y="676146"/>
              <a:ext cx="850392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rotWithShape="1">
            <a:blip r:embed="rId2"/>
            <a:srcRect l="1093" t="2107" r="1046" b="21019"/>
            <a:stretch/>
          </p:blipFill>
          <p:spPr>
            <a:xfrm>
              <a:off x="228600" y="148157"/>
              <a:ext cx="1909234" cy="495300"/>
            </a:xfrm>
            <a:prstGeom prst="rect">
              <a:avLst/>
            </a:prstGeom>
          </p:spPr>
        </p:pic>
      </p:grpSp>
      <p:sp>
        <p:nvSpPr>
          <p:cNvPr id="15" name="Rectangle 14"/>
          <p:cNvSpPr/>
          <p:nvPr userDrawn="1"/>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11/15/2019</a:t>
            </a:fld>
            <a:endParaRPr lang="en-US"/>
          </a:p>
        </p:txBody>
      </p:sp>
      <p:sp>
        <p:nvSpPr>
          <p:cNvPr id="17"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23228531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ODAS Slide With Header No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1" name="Group 10"/>
          <p:cNvGrpSpPr/>
          <p:nvPr userDrawn="1"/>
        </p:nvGrpSpPr>
        <p:grpSpPr>
          <a:xfrm>
            <a:off x="304800" y="148158"/>
            <a:ext cx="11366339" cy="700937"/>
            <a:chOff x="228600" y="148157"/>
            <a:chExt cx="8524754" cy="700937"/>
          </a:xfrm>
        </p:grpSpPr>
        <p:sp>
          <p:nvSpPr>
            <p:cNvPr id="12" name="Title 1"/>
            <p:cNvSpPr txBox="1">
              <a:spLocks/>
            </p:cNvSpPr>
            <p:nvPr/>
          </p:nvSpPr>
          <p:spPr>
            <a:xfrm>
              <a:off x="2158244" y="269498"/>
              <a:ext cx="659511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50" b="1" dirty="0">
                  <a:solidFill>
                    <a:srgbClr val="00838B"/>
                  </a:solidFill>
                </a:rPr>
                <a:t>South Carolina Department of Alcohol and Other Drug Abuse Services</a:t>
              </a:r>
            </a:p>
          </p:txBody>
        </p:sp>
        <p:cxnSp>
          <p:nvCxnSpPr>
            <p:cNvPr id="13" name="Straight Connector 12"/>
            <p:cNvCxnSpPr/>
            <p:nvPr/>
          </p:nvCxnSpPr>
          <p:spPr>
            <a:xfrm>
              <a:off x="228600" y="676146"/>
              <a:ext cx="850392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rotWithShape="1">
            <a:blip r:embed="rId2"/>
            <a:srcRect l="1093" t="2107" r="1046" b="21019"/>
            <a:stretch/>
          </p:blipFill>
          <p:spPr>
            <a:xfrm>
              <a:off x="228600" y="148157"/>
              <a:ext cx="1909234" cy="495300"/>
            </a:xfrm>
            <a:prstGeom prst="rect">
              <a:avLst/>
            </a:prstGeom>
          </p:spPr>
        </p:pic>
      </p:grpSp>
      <p:sp>
        <p:nvSpPr>
          <p:cNvPr id="10"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11/15/2019</a:t>
            </a:fld>
            <a:endParaRPr lang="en-US"/>
          </a:p>
        </p:txBody>
      </p:sp>
      <p:sp>
        <p:nvSpPr>
          <p:cNvPr id="15"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34507053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AODAS Master No Header">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11/15/2019</a:t>
            </a:fld>
            <a:endParaRPr lang="en-US"/>
          </a:p>
        </p:txBody>
      </p:sp>
      <p:sp>
        <p:nvSpPr>
          <p:cNvPr id="11"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16264012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102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Khan@daodas.sc.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atalvision.com/product/you-call-the-shots-tabletop-banner/" TargetMode="External"/><Relationship Id="rId2" Type="http://schemas.openxmlformats.org/officeDocument/2006/relationships/hyperlink" Target="https://www.fatalvision.com/product/sum-it-cup-complete-with-master-bartend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mokefreesc.org/model-polici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rx-summit.com/" TargetMode="External"/><Relationship Id="rId2" Type="http://schemas.openxmlformats.org/officeDocument/2006/relationships/hyperlink" Target="https://www.naddi.org/events/2019-naddi-30th-anniversary-conferenc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daodas.sc.gov/about/sabg-applic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31364" y="912500"/>
            <a:ext cx="9144000" cy="2387600"/>
          </a:xfrm>
          <a:prstGeom prst="rect">
            <a:avLst/>
          </a:prstGeom>
        </p:spPr>
        <p:txBody>
          <a:bodyPr/>
          <a:lstStyle/>
          <a:p>
            <a:pPr algn="ctr"/>
            <a:r>
              <a:rPr lang="en-US" sz="7200" b="1" dirty="0" smtClean="0"/>
              <a:t>DAODAS Updates</a:t>
            </a:r>
            <a:endParaRPr lang="en-US" sz="7200" b="1" dirty="0"/>
          </a:p>
        </p:txBody>
      </p:sp>
      <p:sp>
        <p:nvSpPr>
          <p:cNvPr id="4" name="Subtitle 3"/>
          <p:cNvSpPr>
            <a:spLocks noGrp="1"/>
          </p:cNvSpPr>
          <p:nvPr>
            <p:ph type="subTitle" idx="4294967295"/>
          </p:nvPr>
        </p:nvSpPr>
        <p:spPr>
          <a:xfrm>
            <a:off x="1813810" y="3212293"/>
            <a:ext cx="9144000" cy="1655762"/>
          </a:xfrm>
          <a:prstGeom prst="rect">
            <a:avLst/>
          </a:prstGeom>
        </p:spPr>
        <p:txBody>
          <a:bodyPr/>
          <a:lstStyle/>
          <a:p>
            <a:pPr algn="ctr"/>
            <a:r>
              <a:rPr lang="en-US" sz="4800" dirty="0" smtClean="0"/>
              <a:t>Prevention Quarterly Meeting</a:t>
            </a:r>
          </a:p>
          <a:p>
            <a:pPr algn="ctr"/>
            <a:r>
              <a:rPr lang="en-US" sz="4800" dirty="0" smtClean="0"/>
              <a:t>November 7, 2019</a:t>
            </a:r>
            <a:endParaRPr lang="en-US" sz="4800" dirty="0"/>
          </a:p>
        </p:txBody>
      </p:sp>
    </p:spTree>
    <p:extLst>
      <p:ext uri="{BB962C8B-B14F-4D97-AF65-F5344CB8AC3E}">
        <p14:creationId xmlns:p14="http://schemas.microsoft.com/office/powerpoint/2010/main" val="287245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Table 6: Resource Development Expenditure Checklist</a:t>
            </a:r>
          </a:p>
          <a:p>
            <a:pPr lvl="1"/>
            <a:r>
              <a:rPr lang="en-US" dirty="0"/>
              <a:t>The time period for this table is 10/01/16-09/30/18, which is the expenditure period for the FFY 2017 SABG award.</a:t>
            </a:r>
          </a:p>
          <a:p>
            <a:pPr lvl="1"/>
            <a:r>
              <a:rPr lang="en-US" dirty="0"/>
              <a:t>States may utilize either SABG administration funds OR primary prevention set-aside funds for prevention resource development.</a:t>
            </a:r>
          </a:p>
          <a:p>
            <a:pPr lvl="0"/>
            <a:r>
              <a:rPr lang="en-US" b="1" dirty="0"/>
              <a:t>Table 7: Statewide Entity Inventory</a:t>
            </a:r>
            <a:endParaRPr lang="en-US" sz="2400" dirty="0"/>
          </a:p>
          <a:p>
            <a:pPr lvl="1"/>
            <a:r>
              <a:rPr lang="en-US" dirty="0"/>
              <a:t>The time period for this table is 10/01/16-09/30/18, which is the expenditure period for the FFY 2017 SABG award.</a:t>
            </a:r>
          </a:p>
          <a:p>
            <a:pPr lvl="1"/>
            <a:r>
              <a:rPr lang="en-US" dirty="0"/>
              <a:t>Your CSAP SPO will be reviewing this table to ensure that your state has reported primary prevention expenditures by funded entity.</a:t>
            </a:r>
          </a:p>
          <a:p>
            <a:endParaRPr lang="en-US" dirty="0"/>
          </a:p>
        </p:txBody>
      </p:sp>
      <p:sp>
        <p:nvSpPr>
          <p:cNvPr id="2" name="Title 1"/>
          <p:cNvSpPr>
            <a:spLocks noGrp="1"/>
          </p:cNvSpPr>
          <p:nvPr>
            <p:ph type="title" idx="4294967295"/>
          </p:nvPr>
        </p:nvSpPr>
        <p:spPr>
          <a:xfrm>
            <a:off x="868679" y="927256"/>
            <a:ext cx="10515600" cy="1325563"/>
          </a:xfrm>
          <a:prstGeom prst="rect">
            <a:avLst/>
          </a:prstGeom>
        </p:spPr>
        <p:txBody>
          <a:bodyPr/>
          <a:lstStyle/>
          <a:p>
            <a:pPr algn="ctr"/>
            <a:r>
              <a:rPr lang="en-US" b="1" dirty="0"/>
              <a:t>SABG Report FY20-Reporting on FFY 2017</a:t>
            </a:r>
            <a:endParaRPr lang="en-US" dirty="0"/>
          </a:p>
        </p:txBody>
      </p:sp>
    </p:spTree>
    <p:extLst>
      <p:ext uri="{BB962C8B-B14F-4D97-AF65-F5344CB8AC3E}">
        <p14:creationId xmlns:p14="http://schemas.microsoft.com/office/powerpoint/2010/main" val="219184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Table 9: Prevention Strategy Report</a:t>
            </a:r>
          </a:p>
          <a:p>
            <a:pPr lvl="1"/>
            <a:r>
              <a:rPr lang="en-US" dirty="0"/>
              <a:t>The time period for this table is </a:t>
            </a:r>
            <a:r>
              <a:rPr lang="en-US" b="1" dirty="0"/>
              <a:t>10/01/16-09/30/18</a:t>
            </a:r>
            <a:r>
              <a:rPr lang="en-US" dirty="0"/>
              <a:t>, which is the expenditure period for the FFY 2017 SABG award</a:t>
            </a:r>
            <a:r>
              <a:rPr lang="en-US" dirty="0" smtClean="0"/>
              <a:t>.</a:t>
            </a:r>
          </a:p>
          <a:p>
            <a:pPr lvl="1"/>
            <a:r>
              <a:rPr lang="en-US" dirty="0"/>
              <a:t>Your CSAP SPO will be reviewing this table to ensure that your state has reported activity codes for each of the six required primary prevention strategies.</a:t>
            </a:r>
          </a:p>
          <a:p>
            <a:pPr lvl="0"/>
            <a:r>
              <a:rPr lang="en-US" b="1" dirty="0"/>
              <a:t>Tables 21-30: Performance Indicators and Accomplishments</a:t>
            </a:r>
          </a:p>
          <a:p>
            <a:pPr lvl="1"/>
            <a:r>
              <a:rPr lang="en-US" dirty="0"/>
              <a:t>For most states, the data for these tables will be pre-populated</a:t>
            </a:r>
            <a:r>
              <a:rPr lang="en-US" dirty="0" smtClean="0"/>
              <a:t>. (National Outcome Measures from the National Household Survey on Drug Use and Health-NSDUH)</a:t>
            </a:r>
            <a:endParaRPr lang="en-US" dirty="0"/>
          </a:p>
          <a:p>
            <a:pPr lvl="1"/>
            <a:endParaRPr lang="en-US" dirty="0"/>
          </a:p>
        </p:txBody>
      </p:sp>
      <p:sp>
        <p:nvSpPr>
          <p:cNvPr id="2" name="Title 1"/>
          <p:cNvSpPr>
            <a:spLocks noGrp="1"/>
          </p:cNvSpPr>
          <p:nvPr>
            <p:ph type="title" idx="4294967295"/>
          </p:nvPr>
        </p:nvSpPr>
        <p:spPr>
          <a:xfrm>
            <a:off x="868679" y="837315"/>
            <a:ext cx="10515600" cy="1325563"/>
          </a:xfrm>
          <a:prstGeom prst="rect">
            <a:avLst/>
          </a:prstGeom>
        </p:spPr>
        <p:txBody>
          <a:bodyPr/>
          <a:lstStyle/>
          <a:p>
            <a:pPr algn="ctr"/>
            <a:r>
              <a:rPr lang="en-US" b="1" dirty="0"/>
              <a:t>SABG Report FY20-Reporting on FFY 2017</a:t>
            </a:r>
            <a:endParaRPr lang="en-US" dirty="0"/>
          </a:p>
        </p:txBody>
      </p:sp>
    </p:spTree>
    <p:extLst>
      <p:ext uri="{BB962C8B-B14F-4D97-AF65-F5344CB8AC3E}">
        <p14:creationId xmlns:p14="http://schemas.microsoft.com/office/powerpoint/2010/main" val="92164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Tables 31-34: Performance Indicators and Accomplishments</a:t>
            </a:r>
          </a:p>
          <a:p>
            <a:pPr lvl="1"/>
            <a:r>
              <a:rPr lang="en-US" dirty="0"/>
              <a:t>For these tables, states should report on </a:t>
            </a:r>
            <a:r>
              <a:rPr lang="en-US" b="1" dirty="0"/>
              <a:t>calendar year 2017</a:t>
            </a:r>
            <a:r>
              <a:rPr lang="en-US" dirty="0"/>
              <a:t>.</a:t>
            </a:r>
          </a:p>
          <a:p>
            <a:pPr lvl="1"/>
            <a:r>
              <a:rPr lang="en-US" dirty="0" smtClean="0"/>
              <a:t>For </a:t>
            </a:r>
            <a:r>
              <a:rPr lang="en-US" dirty="0"/>
              <a:t>Tables 31 and 32, states should ensure that the </a:t>
            </a:r>
            <a:r>
              <a:rPr lang="en-US" b="1" dirty="0"/>
              <a:t>total number of people served in each demographic category</a:t>
            </a:r>
            <a:r>
              <a:rPr lang="en-US" dirty="0"/>
              <a:t> (age, gender, race, and ethnicity) all match (e.g., if the total number of people served of all ages equals 1000, then the total number of men, women, and gender unknown people served should also equal 1000).</a:t>
            </a:r>
          </a:p>
          <a:p>
            <a:pPr lvl="0"/>
            <a:r>
              <a:rPr lang="en-US" b="1" dirty="0"/>
              <a:t>Table 35</a:t>
            </a:r>
          </a:p>
          <a:p>
            <a:pPr lvl="1"/>
            <a:r>
              <a:rPr lang="en-US" b="1" dirty="0"/>
              <a:t>The time period for this table is 10/01/16-09/30/18, which is the expenditure period for the FFY 2017 SABG award.</a:t>
            </a:r>
            <a:endParaRPr lang="en-US" sz="2000" dirty="0"/>
          </a:p>
          <a:p>
            <a:pPr lvl="1"/>
            <a:r>
              <a:rPr lang="en-US" dirty="0" smtClean="0"/>
              <a:t>States </a:t>
            </a:r>
            <a:r>
              <a:rPr lang="en-US" dirty="0"/>
              <a:t>should ensure that the total amount of dollars spent on evidence-based prevention programs does not exceed the total amount of dollars spent on primary prevention on Table 4.</a:t>
            </a:r>
          </a:p>
          <a:p>
            <a:endParaRPr lang="en-US" dirty="0"/>
          </a:p>
        </p:txBody>
      </p:sp>
      <p:sp>
        <p:nvSpPr>
          <p:cNvPr id="2" name="Title 1"/>
          <p:cNvSpPr>
            <a:spLocks noGrp="1"/>
          </p:cNvSpPr>
          <p:nvPr>
            <p:ph type="title" idx="4294967295"/>
          </p:nvPr>
        </p:nvSpPr>
        <p:spPr>
          <a:xfrm>
            <a:off x="868679" y="1024693"/>
            <a:ext cx="10515600" cy="1325563"/>
          </a:xfrm>
          <a:prstGeom prst="rect">
            <a:avLst/>
          </a:prstGeom>
        </p:spPr>
        <p:txBody>
          <a:bodyPr/>
          <a:lstStyle/>
          <a:p>
            <a:pPr algn="ctr"/>
            <a:r>
              <a:rPr lang="en-US" b="1" dirty="0"/>
              <a:t>SABG Report FY20-Reporting on FFY 2017</a:t>
            </a:r>
            <a:endParaRPr lang="en-US" dirty="0"/>
          </a:p>
        </p:txBody>
      </p:sp>
    </p:spTree>
    <p:extLst>
      <p:ext uri="{BB962C8B-B14F-4D97-AF65-F5344CB8AC3E}">
        <p14:creationId xmlns:p14="http://schemas.microsoft.com/office/powerpoint/2010/main" val="141871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Annual </a:t>
            </a:r>
            <a:r>
              <a:rPr lang="en-US" dirty="0" err="1"/>
              <a:t>Synar</a:t>
            </a:r>
            <a:r>
              <a:rPr lang="en-US" dirty="0"/>
              <a:t> Report (ASR) format provides the means for states to comply with the reporting provisions of the Public Health Service Act (42 U.S.C. 300x-26) and the Tobacco Regulation for the Substance Abuse Prevention and Treatment Block Grant (SABG) (45 C.F.R. 96.130 (e</a:t>
            </a:r>
            <a:r>
              <a:rPr lang="en-US" dirty="0" smtClean="0"/>
              <a:t>)).</a:t>
            </a:r>
          </a:p>
          <a:p>
            <a:r>
              <a:rPr lang="en-US" dirty="0"/>
              <a:t>In accordance with the tobacco regulations, states are required to provide detailed information on progress made in enforcing youth tobacco access laws (FFY 2019 Compliance Progress) and future plans to ensure compliance with the </a:t>
            </a:r>
            <a:r>
              <a:rPr lang="en-US" dirty="0" err="1"/>
              <a:t>Synar</a:t>
            </a:r>
            <a:r>
              <a:rPr lang="en-US" dirty="0"/>
              <a:t> requirements to reduce youth tobacco access rates (FFY 2020 Intended Use Plan).  These data are required by 42 U.S.C. 300x-26 and will be used by the Secretary to evaluate state compliance with the statute.</a:t>
            </a:r>
          </a:p>
        </p:txBody>
      </p:sp>
      <p:sp>
        <p:nvSpPr>
          <p:cNvPr id="2" name="Title 1"/>
          <p:cNvSpPr>
            <a:spLocks noGrp="1"/>
          </p:cNvSpPr>
          <p:nvPr>
            <p:ph type="title" idx="4294967295"/>
          </p:nvPr>
        </p:nvSpPr>
        <p:spPr>
          <a:xfrm>
            <a:off x="640080" y="859800"/>
            <a:ext cx="10515600" cy="1325563"/>
          </a:xfrm>
          <a:prstGeom prst="rect">
            <a:avLst/>
          </a:prstGeom>
        </p:spPr>
        <p:txBody>
          <a:bodyPr/>
          <a:lstStyle/>
          <a:p>
            <a:pPr algn="ctr"/>
            <a:r>
              <a:rPr lang="en-US" b="1" dirty="0" err="1" smtClean="0"/>
              <a:t>Synar</a:t>
            </a:r>
            <a:r>
              <a:rPr lang="en-US" b="1" dirty="0" smtClean="0"/>
              <a:t> Report FFY20</a:t>
            </a:r>
            <a:endParaRPr lang="en-US" b="1" dirty="0"/>
          </a:p>
        </p:txBody>
      </p:sp>
    </p:spTree>
    <p:extLst>
      <p:ext uri="{BB962C8B-B14F-4D97-AF65-F5344CB8AC3E}">
        <p14:creationId xmlns:p14="http://schemas.microsoft.com/office/powerpoint/2010/main" val="385256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430" y="1528997"/>
            <a:ext cx="10807907" cy="4669436"/>
          </a:xfrm>
        </p:spPr>
        <p:txBody>
          <a:bodyPr/>
          <a:lstStyle/>
          <a:p>
            <a:r>
              <a:rPr lang="en-US" dirty="0" smtClean="0"/>
              <a:t>What is required:</a:t>
            </a:r>
          </a:p>
          <a:p>
            <a:pPr lvl="1"/>
            <a:r>
              <a:rPr lang="en-US" dirty="0"/>
              <a:t>FFY 2020 </a:t>
            </a:r>
            <a:r>
              <a:rPr lang="en-US" dirty="0" err="1"/>
              <a:t>Synar</a:t>
            </a:r>
            <a:r>
              <a:rPr lang="en-US" dirty="0"/>
              <a:t> Survey </a:t>
            </a:r>
            <a:r>
              <a:rPr lang="en-US" dirty="0" smtClean="0"/>
              <a:t>Results</a:t>
            </a:r>
          </a:p>
          <a:p>
            <a:pPr lvl="1"/>
            <a:r>
              <a:rPr lang="en-US" dirty="0" err="1"/>
              <a:t>Synar</a:t>
            </a:r>
            <a:r>
              <a:rPr lang="en-US" dirty="0"/>
              <a:t> Inspection </a:t>
            </a:r>
            <a:r>
              <a:rPr lang="en-US" dirty="0" smtClean="0"/>
              <a:t>Form</a:t>
            </a:r>
          </a:p>
          <a:p>
            <a:pPr lvl="1"/>
            <a:r>
              <a:rPr lang="en-US" dirty="0" err="1"/>
              <a:t>Synar</a:t>
            </a:r>
            <a:r>
              <a:rPr lang="en-US" dirty="0"/>
              <a:t> Inspection </a:t>
            </a:r>
            <a:r>
              <a:rPr lang="en-US" dirty="0" smtClean="0"/>
              <a:t>Protocol</a:t>
            </a:r>
          </a:p>
          <a:p>
            <a:pPr lvl="1"/>
            <a:r>
              <a:rPr lang="en-US" dirty="0"/>
              <a:t>A scanned copy of the signed Funding Agreements/Certifications</a:t>
            </a:r>
          </a:p>
          <a:p>
            <a:pPr lvl="2"/>
            <a:endParaRPr lang="en-US" dirty="0"/>
          </a:p>
        </p:txBody>
      </p:sp>
      <p:sp>
        <p:nvSpPr>
          <p:cNvPr id="2" name="Title 1"/>
          <p:cNvSpPr>
            <a:spLocks noGrp="1"/>
          </p:cNvSpPr>
          <p:nvPr>
            <p:ph type="title" idx="4294967295"/>
          </p:nvPr>
        </p:nvSpPr>
        <p:spPr>
          <a:xfrm>
            <a:off x="727023" y="831798"/>
            <a:ext cx="10515600" cy="1325563"/>
          </a:xfrm>
          <a:prstGeom prst="rect">
            <a:avLst/>
          </a:prstGeom>
        </p:spPr>
        <p:txBody>
          <a:bodyPr/>
          <a:lstStyle/>
          <a:p>
            <a:pPr algn="ctr"/>
            <a:r>
              <a:rPr lang="en-US" b="1" dirty="0" err="1"/>
              <a:t>Synar</a:t>
            </a:r>
            <a:r>
              <a:rPr lang="en-US" b="1" dirty="0"/>
              <a:t> Report FFY20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5090548"/>
              </p:ext>
            </p:extLst>
          </p:nvPr>
        </p:nvGraphicFramePr>
        <p:xfrm>
          <a:off x="2357203" y="3255404"/>
          <a:ext cx="7167716" cy="3281516"/>
        </p:xfrm>
        <a:graphic>
          <a:graphicData uri="http://schemas.openxmlformats.org/drawingml/2006/table">
            <a:tbl>
              <a:tblPr>
                <a:tableStyleId>{5C22544A-7EE6-4342-B048-85BDC9FD1C3A}</a:tableStyleId>
              </a:tblPr>
              <a:tblGrid>
                <a:gridCol w="7167716">
                  <a:extLst>
                    <a:ext uri="{9D8B030D-6E8A-4147-A177-3AD203B41FA5}">
                      <a16:colId xmlns:a16="http://schemas.microsoft.com/office/drawing/2014/main" xmlns="" val="4207384094"/>
                    </a:ext>
                  </a:extLst>
                </a:gridCol>
              </a:tblGrid>
              <a:tr h="302610">
                <a:tc>
                  <a:txBody>
                    <a:bodyPr/>
                    <a:lstStyle/>
                    <a:p>
                      <a:pPr marL="0" marR="0">
                        <a:spcBef>
                          <a:spcPts val="0"/>
                        </a:spcBef>
                        <a:spcAft>
                          <a:spcPts val="0"/>
                        </a:spcAft>
                      </a:pPr>
                      <a:r>
                        <a:rPr lang="en-US" sz="1100">
                          <a:effectLst/>
                        </a:rPr>
                        <a:t>PUBLIC HEALTH SERVICES ACT AND SYNAR AMENDMENT</a:t>
                      </a:r>
                      <a:endParaRPr lang="en-US" sz="120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389727354"/>
                  </a:ext>
                </a:extLst>
              </a:tr>
              <a:tr h="1035538">
                <a:tc>
                  <a:txBody>
                    <a:bodyPr/>
                    <a:lstStyle/>
                    <a:p>
                      <a:pPr marL="0" marR="0">
                        <a:spcBef>
                          <a:spcPts val="0"/>
                        </a:spcBef>
                        <a:spcAft>
                          <a:spcPts val="0"/>
                        </a:spcAft>
                      </a:pPr>
                      <a:r>
                        <a:rPr lang="en-US" sz="1100" dirty="0">
                          <a:effectLst/>
                        </a:rPr>
                        <a:t>42 U.S.C. 300x-26 requires each state to submit an annual report of its progress in meeting the requirements of the </a:t>
                      </a:r>
                      <a:r>
                        <a:rPr lang="en-US" sz="1100" dirty="0" err="1">
                          <a:effectLst/>
                        </a:rPr>
                        <a:t>Synar</a:t>
                      </a:r>
                      <a:r>
                        <a:rPr lang="en-US" sz="1100" dirty="0">
                          <a:effectLst/>
                        </a:rPr>
                        <a:t> Amendment and its implementing regulation (45 C.F.R. 96.130) to the Secretary of the Department of Health and Human Services. By signing below, the chief executive officer (or an authorized designee) of the applicant organization certifies that the state has complied with these reporting requirements and the certifications as set forth below.</a:t>
                      </a:r>
                      <a:endParaRPr lang="en-US" sz="1200" dirty="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1017591603"/>
                  </a:ext>
                </a:extLst>
              </a:tr>
              <a:tr h="302610">
                <a:tc>
                  <a:txBody>
                    <a:bodyPr/>
                    <a:lstStyle/>
                    <a:p>
                      <a:pPr marL="0" marR="0">
                        <a:spcBef>
                          <a:spcPts val="0"/>
                        </a:spcBef>
                        <a:spcAft>
                          <a:spcPts val="0"/>
                        </a:spcAft>
                      </a:pPr>
                      <a:r>
                        <a:rPr lang="en-US" sz="1100" dirty="0">
                          <a:effectLst/>
                        </a:rPr>
                        <a:t>SYNAR SURVEY SAMPLING METHODOLOGY</a:t>
                      </a:r>
                      <a:endParaRPr lang="en-US" sz="1200" dirty="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1513265778"/>
                  </a:ext>
                </a:extLst>
              </a:tr>
              <a:tr h="669074">
                <a:tc>
                  <a:txBody>
                    <a:bodyPr/>
                    <a:lstStyle/>
                    <a:p>
                      <a:pPr marL="0" marR="0">
                        <a:spcBef>
                          <a:spcPts val="0"/>
                        </a:spcBef>
                        <a:spcAft>
                          <a:spcPts val="0"/>
                        </a:spcAft>
                      </a:pPr>
                      <a:r>
                        <a:rPr lang="en-US" sz="1100" dirty="0">
                          <a:effectLst/>
                        </a:rPr>
                        <a:t>The state certifies that the </a:t>
                      </a:r>
                      <a:r>
                        <a:rPr lang="en-US" sz="1100" dirty="0" err="1">
                          <a:effectLst/>
                        </a:rPr>
                        <a:t>Synar</a:t>
                      </a:r>
                      <a:r>
                        <a:rPr lang="en-US" sz="1100" dirty="0">
                          <a:effectLst/>
                        </a:rPr>
                        <a:t> survey sampling methodology on file with the Center for Substance Abuse Prevention and submitted with the Annual </a:t>
                      </a:r>
                      <a:r>
                        <a:rPr lang="en-US" sz="1100" dirty="0" err="1">
                          <a:effectLst/>
                        </a:rPr>
                        <a:t>Synar</a:t>
                      </a:r>
                      <a:r>
                        <a:rPr lang="en-US" sz="1100" dirty="0">
                          <a:effectLst/>
                        </a:rPr>
                        <a:t> Report for FFY 2020 is up-to-date and approved by the Center for Substance Abuse Prevention.</a:t>
                      </a:r>
                      <a:endParaRPr lang="en-US" sz="1200" dirty="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3317684493"/>
                  </a:ext>
                </a:extLst>
              </a:tr>
              <a:tr h="302610">
                <a:tc>
                  <a:txBody>
                    <a:bodyPr/>
                    <a:lstStyle/>
                    <a:p>
                      <a:pPr marL="0" marR="0">
                        <a:spcBef>
                          <a:spcPts val="0"/>
                        </a:spcBef>
                        <a:spcAft>
                          <a:spcPts val="0"/>
                        </a:spcAft>
                      </a:pPr>
                      <a:r>
                        <a:rPr lang="en-US" sz="1100">
                          <a:effectLst/>
                        </a:rPr>
                        <a:t>SYNAR SURVEY INSPECTION PROTOCOL</a:t>
                      </a:r>
                      <a:endParaRPr lang="en-US" sz="120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2410918095"/>
                  </a:ext>
                </a:extLst>
              </a:tr>
              <a:tr h="669074">
                <a:tc>
                  <a:txBody>
                    <a:bodyPr/>
                    <a:lstStyle/>
                    <a:p>
                      <a:pPr marL="0" marR="0">
                        <a:spcBef>
                          <a:spcPts val="0"/>
                        </a:spcBef>
                        <a:spcAft>
                          <a:spcPts val="0"/>
                        </a:spcAft>
                      </a:pPr>
                      <a:r>
                        <a:rPr lang="en-US" sz="1100" dirty="0">
                          <a:effectLst/>
                        </a:rPr>
                        <a:t>The state certifies that the </a:t>
                      </a:r>
                      <a:r>
                        <a:rPr lang="en-US" sz="1100" dirty="0" err="1">
                          <a:effectLst/>
                        </a:rPr>
                        <a:t>Synar</a:t>
                      </a:r>
                      <a:r>
                        <a:rPr lang="en-US" sz="1100" dirty="0">
                          <a:effectLst/>
                        </a:rPr>
                        <a:t> Survey Inspection Protocol on file with the Center for Substance Abuse Prevention and submitted with the Annual </a:t>
                      </a:r>
                      <a:r>
                        <a:rPr lang="en-US" sz="1100" dirty="0" err="1">
                          <a:effectLst/>
                        </a:rPr>
                        <a:t>Synar</a:t>
                      </a:r>
                      <a:r>
                        <a:rPr lang="en-US" sz="1100" dirty="0">
                          <a:effectLst/>
                        </a:rPr>
                        <a:t> Report for FFY 2020 is up-to-date and approved by the Center for Substance Abuse Prevention.</a:t>
                      </a:r>
                      <a:endParaRPr lang="en-US" sz="1200" dirty="0">
                        <a:effectLst/>
                        <a:latin typeface="Times New Roman" panose="02020603050405020304" pitchFamily="18" charset="0"/>
                        <a:ea typeface="Times New Roman" panose="02020603050405020304" pitchFamily="18" charset="0"/>
                      </a:endParaRPr>
                    </a:p>
                  </a:txBody>
                  <a:tcPr marL="36830" marR="36830" marT="54610" marB="54610"/>
                </a:tc>
                <a:extLst>
                  <a:ext uri="{0D108BD9-81ED-4DB2-BD59-A6C34878D82A}">
                    <a16:rowId xmlns:a16="http://schemas.microsoft.com/office/drawing/2014/main" xmlns="" val="3557109388"/>
                  </a:ext>
                </a:extLst>
              </a:tr>
            </a:tbl>
          </a:graphicData>
        </a:graphic>
      </p:graphicFrame>
    </p:spTree>
    <p:extLst>
      <p:ext uri="{BB962C8B-B14F-4D97-AF65-F5344CB8AC3E}">
        <p14:creationId xmlns:p14="http://schemas.microsoft.com/office/powerpoint/2010/main" val="381690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Data Resources </a:t>
            </a:r>
          </a:p>
          <a:p>
            <a:pPr lvl="0"/>
            <a:r>
              <a:rPr lang="en-US" dirty="0"/>
              <a:t>CTC</a:t>
            </a:r>
          </a:p>
          <a:p>
            <a:pPr lvl="0"/>
            <a:r>
              <a:rPr lang="en-US" dirty="0"/>
              <a:t>PREP </a:t>
            </a:r>
          </a:p>
          <a:p>
            <a:pPr lvl="0"/>
            <a:r>
              <a:rPr lang="en-US" dirty="0"/>
              <a:t>TEP </a:t>
            </a:r>
          </a:p>
          <a:p>
            <a:pPr lvl="0"/>
            <a:r>
              <a:rPr lang="en-US" dirty="0"/>
              <a:t>SYNAR/STEP</a:t>
            </a:r>
          </a:p>
          <a:p>
            <a:pPr lvl="0"/>
            <a:r>
              <a:rPr lang="en-US" dirty="0"/>
              <a:t>Tobacco Challenge</a:t>
            </a:r>
          </a:p>
          <a:p>
            <a:pPr lvl="0"/>
            <a:r>
              <a:rPr lang="en-US" dirty="0"/>
              <a:t>SOR opioid funding</a:t>
            </a:r>
          </a:p>
          <a:p>
            <a:pPr lvl="0"/>
            <a:r>
              <a:rPr lang="en-US" dirty="0"/>
              <a:t>IMPACT</a:t>
            </a:r>
          </a:p>
        </p:txBody>
      </p:sp>
      <p:sp>
        <p:nvSpPr>
          <p:cNvPr id="2" name="Title 1"/>
          <p:cNvSpPr>
            <a:spLocks noGrp="1"/>
          </p:cNvSpPr>
          <p:nvPr>
            <p:ph type="title" idx="4294967295"/>
          </p:nvPr>
        </p:nvSpPr>
        <p:spPr>
          <a:xfrm>
            <a:off x="509666" y="859801"/>
            <a:ext cx="10515600" cy="1325563"/>
          </a:xfrm>
          <a:prstGeom prst="rect">
            <a:avLst/>
          </a:prstGeom>
        </p:spPr>
        <p:txBody>
          <a:bodyPr/>
          <a:lstStyle/>
          <a:p>
            <a:pPr algn="ctr"/>
            <a:r>
              <a:rPr lang="en-US" b="1" dirty="0" smtClean="0"/>
              <a:t>Other DAODAS Updates</a:t>
            </a:r>
            <a:endParaRPr lang="en-US" b="1" dirty="0"/>
          </a:p>
        </p:txBody>
      </p:sp>
    </p:spTree>
    <p:extLst>
      <p:ext uri="{BB962C8B-B14F-4D97-AF65-F5344CB8AC3E}">
        <p14:creationId xmlns:p14="http://schemas.microsoft.com/office/powerpoint/2010/main" val="282817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68679" y="829820"/>
            <a:ext cx="10515600" cy="1325563"/>
          </a:xfrm>
          <a:prstGeom prst="rect">
            <a:avLst/>
          </a:prstGeom>
        </p:spPr>
        <p:txBody>
          <a:bodyPr/>
          <a:lstStyle/>
          <a:p>
            <a:pPr algn="ctr"/>
            <a:r>
              <a:rPr lang="en-US" b="1" dirty="0" smtClean="0"/>
              <a:t>Communities That Care Survey</a:t>
            </a:r>
            <a:endParaRPr lang="en-US" b="1" dirty="0"/>
          </a:p>
        </p:txBody>
      </p:sp>
      <p:sp>
        <p:nvSpPr>
          <p:cNvPr id="3" name="Rectangle 1"/>
          <p:cNvSpPr>
            <a:spLocks noGrp="1" noChangeArrowheads="1"/>
          </p:cNvSpPr>
          <p:nvPr>
            <p:ph idx="1"/>
          </p:nvPr>
        </p:nvSpPr>
        <p:spPr bwMode="auto">
          <a:xfrm>
            <a:off x="463098" y="1616421"/>
            <a:ext cx="11116505"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Sazid</a:t>
            </a: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sent each of you (or your respective CTC survey representative) an email individually, last week.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If you (or your respective rep.)have not already responded to that email, please respond as soon as you can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regarding the current status of your recruitment of schools for the survey in your county.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Reminder that you have until the beginning of December to get those survey to intent forms and contact lists in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us so we can hand them off to our surveying vendor to get their implementation process going.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If you need any sort of extension, please let </a:t>
            </a:r>
            <a:r>
              <a:rPr kumimoji="0" lang="en-US" altLang="en-US" sz="1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Sazid</a:t>
            </a: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know asap. If you have any questions please respond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to his email or give him a call, he is happy to assist any way he can, thanks for all of your efforts,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this survey will be a success because of it! =)</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smtClean="0">
                <a:ln>
                  <a:noFill/>
                </a:ln>
                <a:solidFill>
                  <a:srgbClr val="1F497D"/>
                </a:solidFill>
                <a:effectLst/>
                <a:latin typeface="Gill Sans MT" panose="020B0502020104020203" pitchFamily="34" charset="0"/>
              </a:rPr>
              <a:t>Sazid</a:t>
            </a:r>
            <a:r>
              <a:rPr kumimoji="0" lang="en-US" altLang="en-US" b="1" i="0" u="none" strike="noStrike" cap="none" normalizeH="0" baseline="0" dirty="0" smtClean="0">
                <a:ln>
                  <a:noFill/>
                </a:ln>
                <a:solidFill>
                  <a:srgbClr val="1F497D"/>
                </a:solidFill>
                <a:effectLst/>
                <a:latin typeface="Gill Sans MT" panose="020B0502020104020203" pitchFamily="34" charset="0"/>
              </a:rPr>
              <a:t> Khan, PhD, MPH</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1F497D"/>
                </a:solidFill>
                <a:effectLst/>
                <a:latin typeface="Gill Sans MT" panose="020B0502020104020203" pitchFamily="34" charset="0"/>
              </a:rPr>
              <a:t>State Epidemiologist</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1F497D"/>
                </a:solidFill>
                <a:effectLst/>
                <a:latin typeface="Gill Sans MT" panose="020B0502020104020203" pitchFamily="34" charset="0"/>
              </a:rPr>
              <a:t>Research and Evaluation</a:t>
            </a:r>
            <a:br>
              <a:rPr kumimoji="0" lang="en-US" altLang="en-US" b="1" i="0" u="none" strike="noStrike" cap="none" normalizeH="0" baseline="0" dirty="0" smtClean="0">
                <a:ln>
                  <a:noFill/>
                </a:ln>
                <a:solidFill>
                  <a:srgbClr val="1F497D"/>
                </a:solidFill>
                <a:effectLst/>
                <a:latin typeface="Gill Sans MT" panose="020B0502020104020203" pitchFamily="34" charset="0"/>
              </a:rPr>
            </a:br>
            <a:r>
              <a:rPr kumimoji="0" lang="en-US" altLang="en-US" b="0" i="0" u="none" strike="noStrike" cap="none" normalizeH="0" baseline="0" dirty="0" smtClean="0">
                <a:ln>
                  <a:noFill/>
                </a:ln>
                <a:solidFill>
                  <a:srgbClr val="1F497D"/>
                </a:solidFill>
                <a:effectLst/>
                <a:latin typeface="Gill Sans MT" panose="020B0502020104020203" pitchFamily="34" charset="0"/>
              </a:rPr>
              <a:t>1801 Main Street, 4</a:t>
            </a:r>
            <a:r>
              <a:rPr kumimoji="0" lang="en-US" altLang="en-US" b="0" i="0" u="none" strike="noStrike" cap="none" normalizeH="0" baseline="30000" dirty="0" smtClean="0">
                <a:ln>
                  <a:noFill/>
                </a:ln>
                <a:solidFill>
                  <a:srgbClr val="1F497D"/>
                </a:solidFill>
                <a:effectLst/>
                <a:latin typeface="Gill Sans MT" panose="020B0502020104020203" pitchFamily="34" charset="0"/>
              </a:rPr>
              <a:t>th</a:t>
            </a:r>
            <a:r>
              <a:rPr kumimoji="0" lang="en-US" altLang="en-US" b="0" i="0" u="none" strike="noStrike" cap="none" normalizeH="0" baseline="0" dirty="0" smtClean="0">
                <a:ln>
                  <a:noFill/>
                </a:ln>
                <a:solidFill>
                  <a:srgbClr val="1F497D"/>
                </a:solidFill>
                <a:effectLst/>
                <a:latin typeface="Gill Sans MT" panose="020B0502020104020203" pitchFamily="34" charset="0"/>
              </a:rPr>
              <a:t> Floor, Columbia, SC 29201</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1F497D"/>
                </a:solidFill>
                <a:effectLst/>
                <a:latin typeface="Gill Sans MT" panose="020B0502020104020203" pitchFamily="34" charset="0"/>
              </a:rPr>
              <a:t>Email: </a:t>
            </a:r>
            <a:r>
              <a:rPr kumimoji="0" lang="en-US" altLang="en-US" b="0" i="0" u="none" strike="noStrike" cap="none" normalizeH="0" baseline="0" dirty="0" smtClean="0">
                <a:ln>
                  <a:noFill/>
                </a:ln>
                <a:solidFill>
                  <a:srgbClr val="1155CC"/>
                </a:solidFill>
                <a:effectLst/>
                <a:latin typeface="Gill Sans MT" panose="020B0502020104020203" pitchFamily="34" charset="0"/>
                <a:hlinkClick r:id="rId2"/>
              </a:rPr>
              <a:t>SKhan@daodas.sc.gov</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1F497D"/>
                </a:solidFill>
                <a:effectLst/>
                <a:latin typeface="Gill Sans MT" panose="020B0502020104020203" pitchFamily="34" charset="0"/>
              </a:rPr>
              <a:t>Office:(803)896-1182</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1F497D"/>
                </a:solidFill>
                <a:effectLst/>
                <a:latin typeface="Gill Sans MT" panose="020B0502020104020203"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6363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7419" y="848032"/>
            <a:ext cx="11284691" cy="4243213"/>
          </a:xfrm>
          <a:prstGeom prst="rect">
            <a:avLst/>
          </a:prstGeom>
        </p:spPr>
        <p:txBody>
          <a:bodyPr wrap="square">
            <a:spAutoFit/>
          </a:bodyPr>
          <a:lstStyle/>
          <a:p>
            <a:pPr marL="0" marR="0" lvl="0" indent="0" algn="ctr" defTabSz="914400" eaLnBrk="1" fontAlgn="auto" latinLnBrk="0" hangingPunct="1">
              <a:lnSpc>
                <a:spcPct val="90000"/>
              </a:lnSpc>
              <a:spcBef>
                <a:spcPts val="1200"/>
              </a:spcBef>
              <a:spcAft>
                <a:spcPts val="200"/>
              </a:spcAft>
              <a:buClr>
                <a:srgbClr val="00838B"/>
              </a:buClr>
              <a:buSzPct val="100000"/>
              <a:buFontTx/>
              <a:buNone/>
              <a:tabLst/>
              <a:defRPr/>
            </a:pPr>
            <a:r>
              <a:rPr kumimoji="0" lang="en-US" sz="2000" b="1" i="0" u="none" strike="noStrike" kern="0" cap="none" spc="0" normalizeH="0" baseline="0" noProof="0" dirty="0" smtClean="0">
                <a:ln>
                  <a:noFill/>
                </a:ln>
                <a:solidFill>
                  <a:srgbClr val="000000">
                    <a:lumMod val="75000"/>
                    <a:lumOff val="25000"/>
                  </a:srgbClr>
                </a:solidFill>
                <a:effectLst/>
                <a:uLnTx/>
                <a:uFillTx/>
              </a:rPr>
              <a:t>PREP</a:t>
            </a:r>
          </a:p>
          <a:p>
            <a:pPr marL="0" marR="0" lvl="0" indent="0" defTabSz="914400" eaLnBrk="1" fontAlgn="auto" latinLnBrk="0" hangingPunct="1">
              <a:lnSpc>
                <a:spcPct val="90000"/>
              </a:lnSpc>
              <a:spcBef>
                <a:spcPts val="1200"/>
              </a:spcBef>
              <a:spcAft>
                <a:spcPts val="200"/>
              </a:spcAft>
              <a:buClr>
                <a:srgbClr val="00838B"/>
              </a:buClr>
              <a:buSzPct val="100000"/>
              <a:buFontTx/>
              <a:buNone/>
              <a:tabLst/>
              <a:defRPr/>
            </a:pPr>
            <a:r>
              <a:rPr kumimoji="0" lang="en-US" sz="1600" b="0" i="0" u="none" strike="noStrike" kern="0" cap="none" spc="0" normalizeH="0" baseline="0" noProof="0" dirty="0" smtClean="0">
                <a:ln>
                  <a:noFill/>
                </a:ln>
                <a:solidFill>
                  <a:srgbClr val="000000">
                    <a:lumMod val="75000"/>
                    <a:lumOff val="25000"/>
                  </a:srgbClr>
                </a:solidFill>
                <a:effectLst/>
                <a:uLnTx/>
                <a:uFillTx/>
              </a:rPr>
              <a:t>PREP  Committee is reviewing curriculum and materials to ensure it meets the requirements of the “Responsible Alcohol Server Training Act” (S342)</a:t>
            </a:r>
          </a:p>
          <a:p>
            <a:pPr marL="0" marR="0" lvl="0" indent="0" defTabSz="914400" eaLnBrk="1" fontAlgn="auto" latinLnBrk="0" hangingPunct="1">
              <a:lnSpc>
                <a:spcPct val="90000"/>
              </a:lnSpc>
              <a:spcBef>
                <a:spcPts val="1200"/>
              </a:spcBef>
              <a:spcAft>
                <a:spcPts val="200"/>
              </a:spcAft>
              <a:buClr>
                <a:srgbClr val="00838B"/>
              </a:buClr>
              <a:buSzPct val="100000"/>
              <a:buFontTx/>
              <a:buNone/>
              <a:tabLst/>
              <a:defRPr/>
            </a:pPr>
            <a:r>
              <a:rPr kumimoji="0" lang="en-US" sz="1600" b="0" i="0" u="none" strike="noStrike" kern="0" cap="none" spc="0" normalizeH="0" baseline="0" noProof="0" dirty="0" smtClean="0">
                <a:ln>
                  <a:noFill/>
                </a:ln>
                <a:solidFill>
                  <a:srgbClr val="000000">
                    <a:lumMod val="75000"/>
                    <a:lumOff val="25000"/>
                  </a:srgbClr>
                </a:solidFill>
                <a:effectLst/>
                <a:uLnTx/>
                <a:uFillTx/>
              </a:rPr>
              <a:t>Timeline- Complete update and training for field by Spring 2020</a:t>
            </a:r>
          </a:p>
          <a:p>
            <a:pPr marL="0" marR="0" lvl="0" indent="0" defTabSz="914400" eaLnBrk="1" fontAlgn="auto" latinLnBrk="0" hangingPunct="1">
              <a:lnSpc>
                <a:spcPct val="90000"/>
              </a:lnSpc>
              <a:spcBef>
                <a:spcPts val="1200"/>
              </a:spcBef>
              <a:spcAft>
                <a:spcPts val="200"/>
              </a:spcAft>
              <a:buClr>
                <a:srgbClr val="00838B"/>
              </a:buClr>
              <a:buSzPct val="100000"/>
              <a:buFontTx/>
              <a:buNone/>
              <a:tabLst/>
              <a:defRPr/>
            </a:pPr>
            <a:r>
              <a:rPr kumimoji="0" lang="en-US" sz="1600" b="0" i="0" u="none" strike="noStrike" kern="0" cap="none" spc="0" normalizeH="0" baseline="0" noProof="0" dirty="0" smtClean="0">
                <a:ln>
                  <a:noFill/>
                </a:ln>
                <a:solidFill>
                  <a:srgbClr val="000000">
                    <a:lumMod val="75000"/>
                    <a:lumOff val="25000"/>
                  </a:srgbClr>
                </a:solidFill>
                <a:effectLst/>
                <a:uLnTx/>
                <a:uFillTx/>
              </a:rPr>
              <a:t>Materials that have been ordered for County agencies:</a:t>
            </a:r>
          </a:p>
          <a:p>
            <a:pPr marL="0" marR="0" lvl="0" indent="0" defTabSz="914400" eaLnBrk="1" fontAlgn="auto" latinLnBrk="0" hangingPunct="1">
              <a:lnSpc>
                <a:spcPct val="90000"/>
              </a:lnSpc>
              <a:spcBef>
                <a:spcPts val="1200"/>
              </a:spcBef>
              <a:spcAft>
                <a:spcPts val="200"/>
              </a:spcAft>
              <a:buClr>
                <a:srgbClr val="00838B"/>
              </a:buClr>
              <a:buSzPct val="100000"/>
              <a:buFontTx/>
              <a:buNone/>
              <a:tabLst/>
              <a:defRPr/>
            </a:pPr>
            <a:r>
              <a:rPr kumimoji="0" lang="en-US" sz="1600" b="0" i="0" u="none" strike="noStrike" kern="0" cap="none" spc="0" normalizeH="0" baseline="0" noProof="0" dirty="0" smtClean="0">
                <a:ln>
                  <a:noFill/>
                </a:ln>
                <a:solidFill>
                  <a:srgbClr val="000000">
                    <a:lumMod val="75000"/>
                    <a:lumOff val="25000"/>
                  </a:srgbClr>
                </a:solidFill>
                <a:effectLst/>
                <a:uLnTx/>
                <a:uFillTx/>
              </a:rPr>
              <a:t>The SUM-IT-CUP® (Standard Unit of Measure) Complete is an alcohol educational tool designed to allow adults, 21 years of age and older, to pour and measure a volume of liquid and determine the number of standard drink units represented by the liquid for various types of popular alcohol beverages.</a:t>
            </a:r>
          </a:p>
          <a:p>
            <a:pPr marL="0" marR="0" lvl="0" indent="0" defTabSz="914400" eaLnBrk="1" fontAlgn="auto" latinLnBrk="0" hangingPunct="1">
              <a:lnSpc>
                <a:spcPct val="90000"/>
              </a:lnSpc>
              <a:spcBef>
                <a:spcPts val="1200"/>
              </a:spcBef>
              <a:spcAft>
                <a:spcPts val="200"/>
              </a:spcAft>
              <a:buClr>
                <a:srgbClr val="00838B"/>
              </a:buClr>
              <a:buSzPct val="100000"/>
              <a:buFontTx/>
              <a:buNone/>
              <a:tabLst/>
              <a:defRPr/>
            </a:pPr>
            <a:r>
              <a:rPr kumimoji="0" lang="en-US" sz="1600" b="0" i="0" u="none" strike="noStrike" kern="0" cap="none" spc="0" normalizeH="0" baseline="0" noProof="0" dirty="0" smtClean="0">
                <a:ln>
                  <a:noFill/>
                </a:ln>
                <a:solidFill>
                  <a:srgbClr val="000000">
                    <a:lumMod val="75000"/>
                    <a:lumOff val="25000"/>
                  </a:srgbClr>
                </a:solidFill>
                <a:effectLst/>
                <a:uLnTx/>
                <a:uFillTx/>
                <a:hlinkClick r:id="rId2"/>
              </a:rPr>
              <a:t>https://www.fatalvision.com/product/sum-it-cup-complete-with-master-bartender/</a:t>
            </a:r>
            <a:endParaRPr kumimoji="0" lang="en-US" sz="16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00838B"/>
              </a:buClr>
              <a:buSzPct val="100000"/>
              <a:buFont typeface="Calibri" panose="020F0502020204030204" pitchFamily="34" charset="0"/>
              <a:buChar char=" "/>
              <a:tabLst/>
              <a:defRPr/>
            </a:pPr>
            <a:r>
              <a:rPr kumimoji="0" lang="en-US" sz="1600" b="0" i="0" u="none" strike="noStrike" kern="0" cap="none" spc="0" normalizeH="0" baseline="0" noProof="0" dirty="0" smtClean="0">
                <a:ln>
                  <a:noFill/>
                </a:ln>
                <a:solidFill>
                  <a:srgbClr val="000000">
                    <a:lumMod val="75000"/>
                    <a:lumOff val="25000"/>
                  </a:srgbClr>
                </a:solidFill>
                <a:effectLst/>
                <a:uLnTx/>
                <a:uFillTx/>
              </a:rPr>
              <a:t>Retractable “You Call The Shots” tabletop banner is 32″ wide x 40″ high and comes standard with a protective carrying bag.</a:t>
            </a:r>
            <a:endParaRPr kumimoji="0" lang="en-US" sz="1600" b="0" i="0" u="none" strike="noStrike" kern="0" cap="none" spc="0" normalizeH="0" baseline="0" noProof="0" dirty="0" smtClean="0">
              <a:ln>
                <a:noFill/>
              </a:ln>
              <a:solidFill>
                <a:srgbClr val="000000">
                  <a:lumMod val="75000"/>
                  <a:lumOff val="25000"/>
                </a:srgbClr>
              </a:solidFill>
              <a:effectLst/>
              <a:uLnTx/>
              <a:uFillTx/>
              <a:hlinkClick r:id="rId3"/>
            </a:endParaRPr>
          </a:p>
          <a:p>
            <a:pPr marL="91440" marR="0" lvl="0" indent="-91440" defTabSz="914400" eaLnBrk="1" fontAlgn="auto" latinLnBrk="0" hangingPunct="1">
              <a:lnSpc>
                <a:spcPct val="90000"/>
              </a:lnSpc>
              <a:spcBef>
                <a:spcPts val="1200"/>
              </a:spcBef>
              <a:spcAft>
                <a:spcPts val="200"/>
              </a:spcAft>
              <a:buClr>
                <a:srgbClr val="00838B"/>
              </a:buClr>
              <a:buSzPct val="100000"/>
              <a:buFont typeface="Calibri" panose="020F0502020204030204" pitchFamily="34" charset="0"/>
              <a:buChar char=" "/>
              <a:tabLst/>
              <a:defRPr/>
            </a:pPr>
            <a:r>
              <a:rPr kumimoji="0" lang="en-US" sz="1600" b="0" i="0" u="none" strike="noStrike" kern="0" cap="none" spc="0" normalizeH="0" baseline="0" noProof="0" dirty="0" smtClean="0">
                <a:ln>
                  <a:noFill/>
                </a:ln>
                <a:solidFill>
                  <a:srgbClr val="000000">
                    <a:lumMod val="75000"/>
                    <a:lumOff val="25000"/>
                  </a:srgbClr>
                </a:solidFill>
                <a:effectLst/>
                <a:uLnTx/>
                <a:uFillTx/>
                <a:hlinkClick r:id="rId3"/>
              </a:rPr>
              <a:t>https://www.fatalvision.com/product/you-call-the-shots-tabletop-banner/</a:t>
            </a:r>
            <a:endParaRPr kumimoji="0" lang="en-US" sz="16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00838B"/>
              </a:buClr>
              <a:buSzPct val="100000"/>
              <a:buFont typeface="Calibri" panose="020F0502020204030204" pitchFamily="34" charset="0"/>
              <a:buChar char=" "/>
              <a:tabLst/>
              <a:defRPr/>
            </a:pPr>
            <a:r>
              <a:rPr kumimoji="0" lang="en-US" sz="1600" b="0" i="0" u="none" strike="noStrike" kern="0" cap="none" spc="0" normalizeH="0" baseline="0" noProof="0" dirty="0" smtClean="0">
                <a:ln>
                  <a:noFill/>
                </a:ln>
                <a:solidFill>
                  <a:srgbClr val="00B0F0"/>
                </a:solidFill>
                <a:effectLst/>
                <a:uLnTx/>
                <a:uFillTx/>
              </a:rPr>
              <a:t>Other materials or information to consider as curriculum is updated?</a:t>
            </a:r>
            <a:endParaRPr kumimoji="0" lang="en-US" sz="1600" b="0" i="0" u="none" strike="noStrike" kern="0" cap="none" spc="0" normalizeH="0" baseline="0" noProof="0" dirty="0">
              <a:ln>
                <a:noFill/>
              </a:ln>
              <a:solidFill>
                <a:srgbClr val="00B0F0"/>
              </a:solidFill>
              <a:effectLst/>
              <a:uLnTx/>
              <a:uFillTx/>
            </a:endParaRPr>
          </a:p>
        </p:txBody>
      </p:sp>
    </p:spTree>
    <p:extLst>
      <p:ext uri="{BB962C8B-B14F-4D97-AF65-F5344CB8AC3E}">
        <p14:creationId xmlns:p14="http://schemas.microsoft.com/office/powerpoint/2010/main" val="2163023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705" y="1911246"/>
            <a:ext cx="10705975" cy="3957848"/>
          </a:xfrm>
        </p:spPr>
        <p:txBody>
          <a:bodyPr/>
          <a:lstStyle/>
          <a:p>
            <a:r>
              <a:rPr lang="en-US" dirty="0"/>
              <a:t>Current TEP Committee members: </a:t>
            </a:r>
          </a:p>
          <a:p>
            <a:pPr>
              <a:buFont typeface="Wingdings" panose="05000000000000000000" pitchFamily="2" charset="2"/>
              <a:buChar char="q"/>
            </a:pPr>
            <a:r>
              <a:rPr lang="en-US" dirty="0"/>
              <a:t>  Ashley </a:t>
            </a:r>
            <a:r>
              <a:rPr lang="en-US" dirty="0" err="1"/>
              <a:t>Bodiford</a:t>
            </a:r>
            <a:r>
              <a:rPr lang="en-US" dirty="0"/>
              <a:t> </a:t>
            </a:r>
            <a:endParaRPr lang="en-US" dirty="0" smtClean="0"/>
          </a:p>
          <a:p>
            <a:pPr>
              <a:buFont typeface="Wingdings" panose="05000000000000000000" pitchFamily="2" charset="2"/>
              <a:buChar char="q"/>
            </a:pPr>
            <a:r>
              <a:rPr lang="en-US" dirty="0" smtClean="0"/>
              <a:t> Jeff </a:t>
            </a:r>
            <a:r>
              <a:rPr lang="en-US" dirty="0" err="1" smtClean="0"/>
              <a:t>McAninch</a:t>
            </a:r>
            <a:endParaRPr lang="en-US" dirty="0" smtClean="0"/>
          </a:p>
          <a:p>
            <a:pPr>
              <a:buFont typeface="Wingdings" panose="05000000000000000000" pitchFamily="2" charset="2"/>
              <a:buChar char="q"/>
            </a:pPr>
            <a:r>
              <a:rPr lang="en-US" dirty="0" smtClean="0"/>
              <a:t> </a:t>
            </a:r>
            <a:r>
              <a:rPr lang="en-US" dirty="0" err="1" smtClean="0"/>
              <a:t>Amands</a:t>
            </a:r>
            <a:r>
              <a:rPr lang="en-US" dirty="0" smtClean="0"/>
              <a:t> </a:t>
            </a:r>
            <a:r>
              <a:rPr lang="en-US" dirty="0" smtClean="0"/>
              <a:t>Davis </a:t>
            </a:r>
            <a:endParaRPr lang="en-US" dirty="0" smtClean="0"/>
          </a:p>
          <a:p>
            <a:pPr>
              <a:buFont typeface="Wingdings" panose="05000000000000000000" pitchFamily="2" charset="2"/>
              <a:buChar char="q"/>
            </a:pPr>
            <a:r>
              <a:rPr lang="en-US" dirty="0" smtClean="0"/>
              <a:t>Veronica Edmonds</a:t>
            </a:r>
            <a:endParaRPr lang="en-US" dirty="0"/>
          </a:p>
          <a:p>
            <a:pPr>
              <a:buFont typeface="Wingdings" panose="05000000000000000000" pitchFamily="2" charset="2"/>
              <a:buChar char="q"/>
            </a:pPr>
            <a:r>
              <a:rPr lang="en-US" dirty="0"/>
              <a:t>  Joe </a:t>
            </a:r>
            <a:r>
              <a:rPr lang="en-US" dirty="0" smtClean="0"/>
              <a:t>Pinilla</a:t>
            </a:r>
            <a:endParaRPr lang="en-US" dirty="0"/>
          </a:p>
          <a:p>
            <a:pPr>
              <a:buFont typeface="Wingdings" panose="05000000000000000000" pitchFamily="2" charset="2"/>
              <a:buChar char="q"/>
            </a:pPr>
            <a:r>
              <a:rPr lang="en-US" dirty="0"/>
              <a:t>  </a:t>
            </a:r>
            <a:r>
              <a:rPr lang="en-US" dirty="0" smtClean="0"/>
              <a:t>Caroline Grant</a:t>
            </a:r>
          </a:p>
          <a:p>
            <a:pPr>
              <a:buFont typeface="Wingdings" panose="05000000000000000000" pitchFamily="2" charset="2"/>
              <a:buChar char="q"/>
            </a:pPr>
            <a:r>
              <a:rPr lang="en-US" dirty="0" smtClean="0"/>
              <a:t>Saundra Wigfall-Brown</a:t>
            </a:r>
            <a:endParaRPr lang="en-US" dirty="0"/>
          </a:p>
        </p:txBody>
      </p:sp>
      <p:sp>
        <p:nvSpPr>
          <p:cNvPr id="2" name="Title 1"/>
          <p:cNvSpPr>
            <a:spLocks noGrp="1"/>
          </p:cNvSpPr>
          <p:nvPr>
            <p:ph type="title" idx="4294967295"/>
          </p:nvPr>
        </p:nvSpPr>
        <p:spPr>
          <a:xfrm>
            <a:off x="640080" y="771993"/>
            <a:ext cx="10515600" cy="1315934"/>
          </a:xfrm>
          <a:prstGeom prst="rect">
            <a:avLst/>
          </a:prstGeom>
        </p:spPr>
        <p:txBody>
          <a:bodyPr/>
          <a:lstStyle/>
          <a:p>
            <a:pPr algn="ctr"/>
            <a:r>
              <a:rPr lang="en-US" b="1" dirty="0" smtClean="0"/>
              <a:t>TEP</a:t>
            </a:r>
            <a:endParaRPr lang="en-US" b="1" dirty="0"/>
          </a:p>
        </p:txBody>
      </p:sp>
    </p:spTree>
    <p:extLst>
      <p:ext uri="{BB962C8B-B14F-4D97-AF65-F5344CB8AC3E}">
        <p14:creationId xmlns:p14="http://schemas.microsoft.com/office/powerpoint/2010/main" val="244390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24100" y="780228"/>
            <a:ext cx="7543800" cy="608735"/>
          </a:xfrm>
          <a:prstGeom prst="rect">
            <a:avLst/>
          </a:prstGeom>
        </p:spPr>
        <p:txBody>
          <a:bodyPr>
            <a:noAutofit/>
          </a:bodyPr>
          <a:lstStyle/>
          <a:p>
            <a:r>
              <a:rPr lang="en-US" sz="3000" b="1" dirty="0">
                <a:solidFill>
                  <a:srgbClr val="00838B"/>
                </a:solidFill>
              </a:rPr>
              <a:t>What units of the Stanford Tobacco Prevention Toolkit are included in the TEP curriculum?</a:t>
            </a:r>
          </a:p>
        </p:txBody>
      </p:sp>
      <p:sp>
        <p:nvSpPr>
          <p:cNvPr id="5" name="Content Placeholder 4"/>
          <p:cNvSpPr>
            <a:spLocks noGrp="1"/>
          </p:cNvSpPr>
          <p:nvPr>
            <p:ph idx="1"/>
          </p:nvPr>
        </p:nvSpPr>
        <p:spPr>
          <a:xfrm>
            <a:off x="2324101" y="1637384"/>
            <a:ext cx="7543801" cy="4566646"/>
          </a:xfrm>
        </p:spPr>
        <p:txBody>
          <a:bodyPr/>
          <a:lstStyle/>
          <a:p>
            <a:pPr marL="0" indent="0">
              <a:buNone/>
            </a:pPr>
            <a:r>
              <a:rPr lang="en-US" dirty="0" smtClean="0"/>
              <a:t>The </a:t>
            </a:r>
            <a:r>
              <a:rPr lang="en-US" dirty="0"/>
              <a:t>program </a:t>
            </a:r>
            <a:r>
              <a:rPr lang="en-US" dirty="0" smtClean="0"/>
              <a:t>utilizes:</a:t>
            </a:r>
          </a:p>
          <a:p>
            <a:pPr marL="457200" indent="-457200">
              <a:buFont typeface="+mj-lt"/>
              <a:buAutoNum type="arabicPeriod"/>
            </a:pPr>
            <a:r>
              <a:rPr lang="en-US" dirty="0"/>
              <a:t>T</a:t>
            </a:r>
            <a:r>
              <a:rPr lang="en-US" dirty="0" smtClean="0"/>
              <a:t>wo </a:t>
            </a:r>
            <a:r>
              <a:rPr lang="en-US" dirty="0"/>
              <a:t>Truths and a </a:t>
            </a:r>
            <a:r>
              <a:rPr lang="en-US" dirty="0" smtClean="0"/>
              <a:t>Myth</a:t>
            </a:r>
          </a:p>
          <a:p>
            <a:pPr marL="457200" indent="-457200">
              <a:buFont typeface="+mj-lt"/>
              <a:buAutoNum type="arabicPeriod"/>
            </a:pPr>
            <a:r>
              <a:rPr lang="en-US" dirty="0" smtClean="0"/>
              <a:t>A </a:t>
            </a:r>
            <a:r>
              <a:rPr lang="en-US" dirty="0"/>
              <a:t>Little History to Set the </a:t>
            </a:r>
            <a:r>
              <a:rPr lang="en-US" dirty="0" smtClean="0"/>
              <a:t>Stage</a:t>
            </a:r>
          </a:p>
          <a:p>
            <a:pPr marL="457200" indent="-457200">
              <a:buFont typeface="+mj-lt"/>
              <a:buAutoNum type="arabicPeriod"/>
            </a:pPr>
            <a:r>
              <a:rPr lang="en-US" dirty="0" smtClean="0"/>
              <a:t>E-Cigarette </a:t>
            </a:r>
            <a:r>
              <a:rPr lang="en-US" dirty="0"/>
              <a:t>and Vape Pens </a:t>
            </a:r>
            <a:r>
              <a:rPr lang="en-US" dirty="0" smtClean="0"/>
              <a:t>101</a:t>
            </a:r>
          </a:p>
          <a:p>
            <a:pPr marL="457200" indent="-457200">
              <a:buFont typeface="+mj-lt"/>
              <a:buAutoNum type="arabicPeriod"/>
            </a:pPr>
            <a:r>
              <a:rPr lang="en-US" dirty="0" smtClean="0"/>
              <a:t>What’s </a:t>
            </a:r>
            <a:r>
              <a:rPr lang="en-US" dirty="0"/>
              <a:t>in E-Cigarettes and Vape </a:t>
            </a:r>
            <a:r>
              <a:rPr lang="en-US" dirty="0" smtClean="0"/>
              <a:t>Pens</a:t>
            </a:r>
          </a:p>
          <a:p>
            <a:pPr marL="457200" indent="-457200">
              <a:buFont typeface="+mj-lt"/>
              <a:buAutoNum type="arabicPeriod"/>
            </a:pPr>
            <a:r>
              <a:rPr lang="en-US" dirty="0" smtClean="0"/>
              <a:t>Pod-Based Systems</a:t>
            </a:r>
          </a:p>
          <a:p>
            <a:pPr marL="457200" indent="-457200">
              <a:buFont typeface="+mj-lt"/>
              <a:buAutoNum type="arabicPeriod"/>
            </a:pPr>
            <a:r>
              <a:rPr lang="en-US" dirty="0" smtClean="0"/>
              <a:t>Unit-1-Brain-101</a:t>
            </a:r>
          </a:p>
          <a:p>
            <a:pPr marL="0" indent="0">
              <a:buNone/>
            </a:pPr>
            <a:r>
              <a:rPr lang="en-US" dirty="0" smtClean="0"/>
              <a:t>The </a:t>
            </a:r>
            <a:r>
              <a:rPr lang="en-US" dirty="0"/>
              <a:t>Stanford Tobacco Prevention Toolkit includes </a:t>
            </a:r>
            <a:r>
              <a:rPr lang="en-US" dirty="0" smtClean="0"/>
              <a:t>lessons (with talking points), </a:t>
            </a:r>
            <a:r>
              <a:rPr lang="en-US" dirty="0"/>
              <a:t>PowerPoints, worksheets, and activities which cover an array of topics from a history of tobacco products to the emerging public health threat of young electronic cigarettes users. </a:t>
            </a:r>
          </a:p>
        </p:txBody>
      </p:sp>
      <p:sp>
        <p:nvSpPr>
          <p:cNvPr id="3" name="Date Placeholder 2"/>
          <p:cNvSpPr>
            <a:spLocks noGrp="1"/>
          </p:cNvSpPr>
          <p:nvPr>
            <p:ph type="dt" sz="half" idx="2"/>
          </p:nvPr>
        </p:nvSpPr>
        <p:spPr>
          <a:xfrm>
            <a:off x="2438401" y="6459787"/>
            <a:ext cx="1854203" cy="365125"/>
          </a:xfrm>
          <a:prstGeom prst="rect">
            <a:avLst/>
          </a:prstGeom>
        </p:spPr>
        <p:txBody>
          <a:bodyPr/>
          <a:lstStyle/>
          <a:p>
            <a:fld id="{0B1F632A-1C3D-45B9-BA4A-4F8448A85CDA}" type="datetime1">
              <a:rPr lang="en-US">
                <a:latin typeface="Calibri" panose="020F0502020204030204"/>
              </a:rPr>
              <a:pPr/>
              <a:t>11/15/2019</a:t>
            </a:fld>
            <a:endParaRPr lang="en-US">
              <a:latin typeface="Calibri" panose="020F0502020204030204"/>
            </a:endParaRPr>
          </a:p>
        </p:txBody>
      </p:sp>
      <p:sp>
        <p:nvSpPr>
          <p:cNvPr id="6" name="Slide Number Placeholder 5"/>
          <p:cNvSpPr>
            <a:spLocks noGrp="1"/>
          </p:cNvSpPr>
          <p:nvPr>
            <p:ph type="sldNum" sz="quarter" idx="4"/>
          </p:nvPr>
        </p:nvSpPr>
        <p:spPr>
          <a:xfrm>
            <a:off x="8839201" y="6459787"/>
            <a:ext cx="984019" cy="365125"/>
          </a:xfrm>
          <a:prstGeom prst="rect">
            <a:avLst/>
          </a:prstGeom>
        </p:spPr>
        <p:txBody>
          <a:bodyPr/>
          <a:lstStyle/>
          <a:p>
            <a:fld id="{A339896C-E2EF-470F-BA91-85D676E592B3}" type="slidenum">
              <a:rPr lang="en-US">
                <a:latin typeface="Calibri" panose="020F0502020204030204"/>
              </a:rPr>
              <a:pPr/>
              <a:t>19</a:t>
            </a:fld>
            <a:endParaRPr lang="en-US">
              <a:latin typeface="Calibri" panose="020F0502020204030204"/>
            </a:endParaRPr>
          </a:p>
        </p:txBody>
      </p:sp>
    </p:spTree>
    <p:extLst>
      <p:ext uri="{BB962C8B-B14F-4D97-AF65-F5344CB8AC3E}">
        <p14:creationId xmlns:p14="http://schemas.microsoft.com/office/powerpoint/2010/main" val="177945986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Application-due October 1, 2019</a:t>
            </a:r>
          </a:p>
          <a:p>
            <a:r>
              <a:rPr lang="en-US" dirty="0" smtClean="0"/>
              <a:t>Report-due December 2, 2019</a:t>
            </a:r>
          </a:p>
          <a:p>
            <a:r>
              <a:rPr lang="en-US" dirty="0" err="1" smtClean="0"/>
              <a:t>Synar</a:t>
            </a:r>
            <a:r>
              <a:rPr lang="en-US" dirty="0" smtClean="0"/>
              <a:t> Report- due December 31, 2019</a:t>
            </a:r>
          </a:p>
          <a:p>
            <a:r>
              <a:rPr lang="en-US" dirty="0" smtClean="0"/>
              <a:t>Once submitted, reviewed by CSAT and CSAP Project Officers</a:t>
            </a:r>
          </a:p>
          <a:p>
            <a:r>
              <a:rPr lang="en-US" dirty="0" smtClean="0"/>
              <a:t>Feedback is provided and State makes corrections/additions</a:t>
            </a:r>
          </a:p>
          <a:p>
            <a:r>
              <a:rPr lang="en-US" dirty="0" smtClean="0"/>
              <a:t>Application is approved </a:t>
            </a:r>
          </a:p>
          <a:p>
            <a:r>
              <a:rPr lang="en-US" dirty="0" smtClean="0"/>
              <a:t>Reports are accepted</a:t>
            </a:r>
          </a:p>
          <a:p>
            <a:r>
              <a:rPr lang="en-US" dirty="0" smtClean="0"/>
              <a:t>Funding is released to the State</a:t>
            </a:r>
            <a:endParaRPr lang="en-US" dirty="0"/>
          </a:p>
        </p:txBody>
      </p:sp>
      <p:sp>
        <p:nvSpPr>
          <p:cNvPr id="2" name="Title 1"/>
          <p:cNvSpPr>
            <a:spLocks noGrp="1"/>
          </p:cNvSpPr>
          <p:nvPr>
            <p:ph type="title" idx="4294967295"/>
          </p:nvPr>
        </p:nvSpPr>
        <p:spPr>
          <a:xfrm>
            <a:off x="868679" y="822326"/>
            <a:ext cx="10515600" cy="886554"/>
          </a:xfrm>
          <a:prstGeom prst="rect">
            <a:avLst/>
          </a:prstGeom>
        </p:spPr>
        <p:txBody>
          <a:bodyPr/>
          <a:lstStyle/>
          <a:p>
            <a:pPr algn="ctr"/>
            <a:r>
              <a:rPr lang="en-US" b="1" dirty="0" smtClean="0"/>
              <a:t>SABG FY20-FY21</a:t>
            </a:r>
            <a:endParaRPr lang="en-US" b="1" dirty="0"/>
          </a:p>
        </p:txBody>
      </p:sp>
    </p:spTree>
    <p:extLst>
      <p:ext uri="{BB962C8B-B14F-4D97-AF65-F5344CB8AC3E}">
        <p14:creationId xmlns:p14="http://schemas.microsoft.com/office/powerpoint/2010/main" val="770822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24100" y="780228"/>
            <a:ext cx="7543800" cy="608735"/>
          </a:xfrm>
          <a:prstGeom prst="rect">
            <a:avLst/>
          </a:prstGeom>
        </p:spPr>
        <p:txBody>
          <a:bodyPr>
            <a:noAutofit/>
          </a:bodyPr>
          <a:lstStyle/>
          <a:p>
            <a:r>
              <a:rPr lang="en-US" sz="3000" b="1" dirty="0">
                <a:solidFill>
                  <a:srgbClr val="00838B"/>
                </a:solidFill>
              </a:rPr>
              <a:t>How can you utilize TEP and/or the Stanford Tobacco Prevention Toolkit?</a:t>
            </a:r>
          </a:p>
        </p:txBody>
      </p:sp>
      <p:sp>
        <p:nvSpPr>
          <p:cNvPr id="5" name="Content Placeholder 4"/>
          <p:cNvSpPr>
            <a:spLocks noGrp="1"/>
          </p:cNvSpPr>
          <p:nvPr>
            <p:ph idx="1"/>
          </p:nvPr>
        </p:nvSpPr>
        <p:spPr>
          <a:xfrm>
            <a:off x="1782792" y="1704109"/>
            <a:ext cx="8635042" cy="4499921"/>
          </a:xfrm>
        </p:spPr>
        <p:txBody>
          <a:bodyPr/>
          <a:lstStyle/>
          <a:p>
            <a:r>
              <a:rPr lang="en-US" u="sng" dirty="0"/>
              <a:t>Use of Stanford Tobacco Prevention Toolkit</a:t>
            </a:r>
            <a:endParaRPr lang="en-US" dirty="0"/>
          </a:p>
          <a:p>
            <a:r>
              <a:rPr lang="en-US" dirty="0"/>
              <a:t>If you attended the Stanford Tobacco Prevention Toolkit (STPT) Training, then you are free to share the STPT materials and do TOTs with parents, teachers, law enforcement, etc. for the STPT. That is part of what the STPT Training is intended for.</a:t>
            </a:r>
          </a:p>
          <a:p>
            <a:r>
              <a:rPr lang="en-US" dirty="0"/>
              <a:t> </a:t>
            </a:r>
            <a:r>
              <a:rPr lang="en-US" u="sng" dirty="0" smtClean="0"/>
              <a:t>TEP </a:t>
            </a:r>
            <a:r>
              <a:rPr lang="en-US" u="sng" dirty="0"/>
              <a:t>Facilitation or Aspiring TEP Trainer-of-Trainers</a:t>
            </a:r>
            <a:endParaRPr lang="en-US" dirty="0"/>
          </a:p>
          <a:p>
            <a:r>
              <a:rPr lang="en-US" dirty="0" smtClean="0"/>
              <a:t>If you need more TEP training </a:t>
            </a:r>
            <a:r>
              <a:rPr lang="en-US" dirty="0"/>
              <a:t>after reading the manual, reviewing the curriculum, and attending the </a:t>
            </a:r>
            <a:r>
              <a:rPr lang="en-US" dirty="0" smtClean="0"/>
              <a:t>STPT training, the </a:t>
            </a:r>
            <a:r>
              <a:rPr lang="en-US" dirty="0"/>
              <a:t>TEP Committee will continue </a:t>
            </a:r>
            <a:r>
              <a:rPr lang="en-US" dirty="0" smtClean="0"/>
              <a:t>to provide more in-depth technical assistance. Therefore</a:t>
            </a:r>
            <a:r>
              <a:rPr lang="en-US" dirty="0"/>
              <a:t>, DAODAS strongly encourages TEP facilitators to reach out to their Regional TEP Committee member(s) to ensure that they are teaching the curriculum with fidelity. </a:t>
            </a:r>
            <a:r>
              <a:rPr lang="en-US" dirty="0" smtClean="0"/>
              <a:t>DAODAS </a:t>
            </a:r>
            <a:r>
              <a:rPr lang="en-US" dirty="0"/>
              <a:t>recommends the TEP facilitator to schedule a TOT with their Regional TEP Committee member to become a TEP TOT.   </a:t>
            </a:r>
          </a:p>
          <a:p>
            <a:r>
              <a:rPr lang="en-US" dirty="0"/>
              <a:t> </a:t>
            </a:r>
          </a:p>
        </p:txBody>
      </p:sp>
      <p:sp>
        <p:nvSpPr>
          <p:cNvPr id="3" name="Date Placeholder 2"/>
          <p:cNvSpPr>
            <a:spLocks noGrp="1"/>
          </p:cNvSpPr>
          <p:nvPr>
            <p:ph type="dt" sz="half" idx="2"/>
          </p:nvPr>
        </p:nvSpPr>
        <p:spPr>
          <a:xfrm>
            <a:off x="2438401" y="6459787"/>
            <a:ext cx="1854203" cy="365125"/>
          </a:xfrm>
          <a:prstGeom prst="rect">
            <a:avLst/>
          </a:prstGeom>
        </p:spPr>
        <p:txBody>
          <a:bodyPr/>
          <a:lstStyle/>
          <a:p>
            <a:fld id="{0B1F632A-1C3D-45B9-BA4A-4F8448A85CDA}" type="datetime1">
              <a:rPr lang="en-US" smtClean="0"/>
              <a:t>11/15/2019</a:t>
            </a:fld>
            <a:endParaRPr lang="en-US"/>
          </a:p>
        </p:txBody>
      </p:sp>
      <p:sp>
        <p:nvSpPr>
          <p:cNvPr id="6" name="Slide Number Placeholder 5"/>
          <p:cNvSpPr>
            <a:spLocks noGrp="1"/>
          </p:cNvSpPr>
          <p:nvPr>
            <p:ph type="sldNum" sz="quarter" idx="4"/>
          </p:nvPr>
        </p:nvSpPr>
        <p:spPr>
          <a:xfrm>
            <a:off x="8839201" y="6459787"/>
            <a:ext cx="984019" cy="365125"/>
          </a:xfrm>
          <a:prstGeom prst="rect">
            <a:avLst/>
          </a:prstGeom>
        </p:spPr>
        <p:txBody>
          <a:bodyPr/>
          <a:lstStyle/>
          <a:p>
            <a:fld id="{A339896C-E2EF-470F-BA91-85D676E592B3}" type="slidenum">
              <a:rPr lang="en-US" smtClean="0"/>
              <a:t>20</a:t>
            </a:fld>
            <a:endParaRPr lang="en-US"/>
          </a:p>
        </p:txBody>
      </p:sp>
    </p:spTree>
    <p:extLst>
      <p:ext uri="{BB962C8B-B14F-4D97-AF65-F5344CB8AC3E}">
        <p14:creationId xmlns:p14="http://schemas.microsoft.com/office/powerpoint/2010/main" val="394310975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2"/>
          </p:nvPr>
        </p:nvSpPr>
        <p:spPr>
          <a:xfrm>
            <a:off x="2438401" y="6459787"/>
            <a:ext cx="1854203" cy="365125"/>
          </a:xfrm>
          <a:prstGeom prst="rect">
            <a:avLst/>
          </a:prstGeom>
        </p:spPr>
        <p:txBody>
          <a:bodyPr/>
          <a:lstStyle/>
          <a:p>
            <a:fld id="{E5A28681-5C46-4B71-A868-D52F11E46D5C}" type="datetime1">
              <a:rPr lang="en-US" smtClean="0"/>
              <a:t>11/15/2019</a:t>
            </a:fld>
            <a:endParaRPr lang="en-US"/>
          </a:p>
        </p:txBody>
      </p:sp>
      <p:sp>
        <p:nvSpPr>
          <p:cNvPr id="11" name="Slide Number Placeholder 10"/>
          <p:cNvSpPr>
            <a:spLocks noGrp="1"/>
          </p:cNvSpPr>
          <p:nvPr>
            <p:ph type="sldNum" sz="quarter" idx="4"/>
          </p:nvPr>
        </p:nvSpPr>
        <p:spPr>
          <a:xfrm>
            <a:off x="8839201" y="6459787"/>
            <a:ext cx="984019" cy="365125"/>
          </a:xfrm>
          <a:prstGeom prst="rect">
            <a:avLst/>
          </a:prstGeom>
        </p:spPr>
        <p:txBody>
          <a:bodyPr/>
          <a:lstStyle/>
          <a:p>
            <a:fld id="{A339896C-E2EF-470F-BA91-85D676E592B3}" type="slidenum">
              <a:rPr lang="en-US" smtClean="0"/>
              <a:t>21</a:t>
            </a:fld>
            <a:endParaRPr lang="en-US"/>
          </a:p>
        </p:txBody>
      </p:sp>
      <p:sp>
        <p:nvSpPr>
          <p:cNvPr id="2" name="Title 1"/>
          <p:cNvSpPr>
            <a:spLocks noGrp="1"/>
          </p:cNvSpPr>
          <p:nvPr>
            <p:ph type="title" idx="4294967295"/>
          </p:nvPr>
        </p:nvSpPr>
        <p:spPr>
          <a:xfrm>
            <a:off x="2191987" y="881064"/>
            <a:ext cx="7824355" cy="600075"/>
          </a:xfrm>
          <a:prstGeom prst="rect">
            <a:avLst/>
          </a:prstGeom>
        </p:spPr>
        <p:txBody>
          <a:bodyPr>
            <a:noAutofit/>
          </a:bodyPr>
          <a:lstStyle/>
          <a:p>
            <a:r>
              <a:rPr lang="en-US" sz="3600" b="1" dirty="0">
                <a:solidFill>
                  <a:srgbClr val="00838B"/>
                </a:solidFill>
              </a:rPr>
              <a:t>How do I enter these activities into Impact?</a:t>
            </a:r>
          </a:p>
        </p:txBody>
      </p:sp>
      <p:cxnSp>
        <p:nvCxnSpPr>
          <p:cNvPr id="9" name="Straight Connector 8"/>
          <p:cNvCxnSpPr/>
          <p:nvPr/>
        </p:nvCxnSpPr>
        <p:spPr>
          <a:xfrm>
            <a:off x="2324100" y="1496028"/>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nvPr>
        </p:nvGraphicFramePr>
        <p:xfrm>
          <a:off x="2324101" y="1510919"/>
          <a:ext cx="7560129" cy="4766608"/>
        </p:xfrm>
        <a:graphic>
          <a:graphicData uri="http://schemas.openxmlformats.org/drawingml/2006/table">
            <a:tbl>
              <a:tblPr firstRow="1" firstCol="1" bandRow="1">
                <a:tableStyleId>{5C22544A-7EE6-4342-B048-85BDC9FD1C3A}</a:tableStyleId>
              </a:tblPr>
              <a:tblGrid>
                <a:gridCol w="1359404">
                  <a:extLst>
                    <a:ext uri="{9D8B030D-6E8A-4147-A177-3AD203B41FA5}">
                      <a16:colId xmlns:a16="http://schemas.microsoft.com/office/drawing/2014/main" xmlns="" val="20000"/>
                    </a:ext>
                  </a:extLst>
                </a:gridCol>
                <a:gridCol w="2194871">
                  <a:extLst>
                    <a:ext uri="{9D8B030D-6E8A-4147-A177-3AD203B41FA5}">
                      <a16:colId xmlns:a16="http://schemas.microsoft.com/office/drawing/2014/main" xmlns="" val="20001"/>
                    </a:ext>
                  </a:extLst>
                </a:gridCol>
                <a:gridCol w="920430">
                  <a:extLst>
                    <a:ext uri="{9D8B030D-6E8A-4147-A177-3AD203B41FA5}">
                      <a16:colId xmlns:a16="http://schemas.microsoft.com/office/drawing/2014/main" xmlns="" val="20002"/>
                    </a:ext>
                  </a:extLst>
                </a:gridCol>
                <a:gridCol w="1196558">
                  <a:extLst>
                    <a:ext uri="{9D8B030D-6E8A-4147-A177-3AD203B41FA5}">
                      <a16:colId xmlns:a16="http://schemas.microsoft.com/office/drawing/2014/main" xmlns="" val="20003"/>
                    </a:ext>
                  </a:extLst>
                </a:gridCol>
                <a:gridCol w="1888866">
                  <a:extLst>
                    <a:ext uri="{9D8B030D-6E8A-4147-A177-3AD203B41FA5}">
                      <a16:colId xmlns:a16="http://schemas.microsoft.com/office/drawing/2014/main" xmlns="" val="20004"/>
                    </a:ext>
                  </a:extLst>
                </a:gridCol>
              </a:tblGrid>
              <a:tr h="408620">
                <a:tc>
                  <a:txBody>
                    <a:bodyPr/>
                    <a:lstStyle/>
                    <a:p>
                      <a:pPr marL="0" marR="0" algn="ctr">
                        <a:spcBef>
                          <a:spcPts val="0"/>
                        </a:spcBef>
                        <a:spcAft>
                          <a:spcPts val="0"/>
                        </a:spcAft>
                      </a:pPr>
                      <a:r>
                        <a:rPr lang="en-US" sz="1300" dirty="0">
                          <a:effectLst/>
                        </a:rPr>
                        <a:t>Program Title</a:t>
                      </a:r>
                      <a:endParaRPr lang="en-U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lgn="ctr">
                        <a:spcBef>
                          <a:spcPts val="0"/>
                        </a:spcBef>
                        <a:spcAft>
                          <a:spcPts val="0"/>
                        </a:spcAft>
                      </a:pPr>
                      <a:r>
                        <a:rPr lang="en-US" sz="1300">
                          <a:effectLst/>
                        </a:rPr>
                        <a:t>Program Description</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lgn="ctr">
                        <a:spcBef>
                          <a:spcPts val="0"/>
                        </a:spcBef>
                        <a:spcAft>
                          <a:spcPts val="0"/>
                        </a:spcAft>
                      </a:pPr>
                      <a:r>
                        <a:rPr lang="en-US" sz="1300">
                          <a:effectLst/>
                        </a:rPr>
                        <a:t>Program Type</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lgn="ctr">
                        <a:spcBef>
                          <a:spcPts val="0"/>
                        </a:spcBef>
                        <a:spcAft>
                          <a:spcPts val="0"/>
                        </a:spcAft>
                      </a:pPr>
                      <a:r>
                        <a:rPr lang="en-US" sz="1300">
                          <a:effectLst/>
                        </a:rPr>
                        <a:t>Primary Strategy</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lgn="ctr">
                        <a:spcBef>
                          <a:spcPts val="0"/>
                        </a:spcBef>
                        <a:spcAft>
                          <a:spcPts val="0"/>
                        </a:spcAft>
                      </a:pPr>
                      <a:r>
                        <a:rPr lang="en-US" sz="1300">
                          <a:effectLst/>
                        </a:rPr>
                        <a:t>Note</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extLst>
                  <a:ext uri="{0D108BD9-81ED-4DB2-BD59-A6C34878D82A}">
                    <a16:rowId xmlns:a16="http://schemas.microsoft.com/office/drawing/2014/main" xmlns="" val="10000"/>
                  </a:ext>
                </a:extLst>
              </a:tr>
              <a:tr h="1584215">
                <a:tc>
                  <a:txBody>
                    <a:bodyPr/>
                    <a:lstStyle/>
                    <a:p>
                      <a:pPr marL="0" marR="0">
                        <a:spcBef>
                          <a:spcPts val="0"/>
                        </a:spcBef>
                        <a:spcAft>
                          <a:spcPts val="0"/>
                        </a:spcAft>
                      </a:pPr>
                      <a:r>
                        <a:rPr lang="en-US" sz="1300">
                          <a:effectLst/>
                        </a:rPr>
                        <a:t>Stanford Tobacco Prevention Toolkit Information /Education / Awareness</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Media Campaigns; training for targeted populations; information dissemination for targeted population; and printed materials.</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Local/ Innovative</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Information Dissemination</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If you choose to group information dissemination strategies into a single program, be sure to select all objectives that apply and enter all relevant program outcomes.  </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extLst>
                  <a:ext uri="{0D108BD9-81ED-4DB2-BD59-A6C34878D82A}">
                    <a16:rowId xmlns:a16="http://schemas.microsoft.com/office/drawing/2014/main" xmlns="" val="10001"/>
                  </a:ext>
                </a:extLst>
              </a:tr>
              <a:tr h="1386188">
                <a:tc>
                  <a:txBody>
                    <a:bodyPr/>
                    <a:lstStyle/>
                    <a:p>
                      <a:pPr marL="0" marR="0">
                        <a:spcBef>
                          <a:spcPts val="0"/>
                        </a:spcBef>
                        <a:spcAft>
                          <a:spcPts val="0"/>
                        </a:spcAft>
                      </a:pPr>
                      <a:r>
                        <a:rPr lang="en-US" sz="1300">
                          <a:effectLst/>
                        </a:rPr>
                        <a:t>Stanford Tobacco Prevention Toolkit: Modules for tobacco and nicotine education</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dirty="0">
                          <a:effectLst/>
                        </a:rPr>
                        <a:t>Multi-session evidence-based curriculum delivered consecutively to individuals within a population. Must use the DAODAS Standard Survey (Pre- and Post-Test)</a:t>
                      </a:r>
                      <a:endParaRPr lang="en-U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Evidence-based</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Education</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Evidence-based curriculum titles are listed in the Evidence-Based drop down menu</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extLst>
                  <a:ext uri="{0D108BD9-81ED-4DB2-BD59-A6C34878D82A}">
                    <a16:rowId xmlns:a16="http://schemas.microsoft.com/office/drawing/2014/main" xmlns="" val="10002"/>
                  </a:ext>
                </a:extLst>
              </a:tr>
              <a:tr h="1386188">
                <a:tc>
                  <a:txBody>
                    <a:bodyPr/>
                    <a:lstStyle/>
                    <a:p>
                      <a:pPr marL="0" marR="0">
                        <a:spcBef>
                          <a:spcPts val="0"/>
                        </a:spcBef>
                        <a:spcAft>
                          <a:spcPts val="0"/>
                        </a:spcAft>
                      </a:pPr>
                      <a:r>
                        <a:rPr lang="en-US" sz="1300">
                          <a:effectLst/>
                        </a:rPr>
                        <a:t>Tobacco Education Program (TEP)</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dirty="0">
                          <a:effectLst/>
                        </a:rPr>
                        <a:t>Problem ID &amp; Referral educational program for substance use </a:t>
                      </a:r>
                      <a:endParaRPr lang="en-U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a:effectLst/>
                        </a:rPr>
                        <a:t>Local/ Innovative</a:t>
                      </a:r>
                      <a:endParaRPr lang="en-US" sz="130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dirty="0">
                          <a:effectLst/>
                        </a:rPr>
                        <a:t>Problem ID &amp; Referral</a:t>
                      </a:r>
                      <a:endParaRPr lang="en-U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tc>
                  <a:txBody>
                    <a:bodyPr/>
                    <a:lstStyle/>
                    <a:p>
                      <a:pPr marL="0" marR="0">
                        <a:spcBef>
                          <a:spcPts val="0"/>
                        </a:spcBef>
                        <a:spcAft>
                          <a:spcPts val="0"/>
                        </a:spcAft>
                      </a:pPr>
                      <a:r>
                        <a:rPr lang="en-US" sz="1300" dirty="0">
                          <a:effectLst/>
                        </a:rPr>
                        <a:t>If you group problem ID and referral strategies into a single program, be sure to select all objectives that apply and enter all relevant program outcomes.  </a:t>
                      </a:r>
                      <a:endParaRPr lang="en-US"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581" marR="83581"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92658456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200" dirty="0"/>
              <a:t>The biggest change in the Annual </a:t>
            </a:r>
            <a:r>
              <a:rPr lang="en-US" sz="2200" dirty="0" err="1"/>
              <a:t>Synar</a:t>
            </a:r>
            <a:r>
              <a:rPr lang="en-US" sz="2200" dirty="0"/>
              <a:t> Study is the implementation timeframe.  This used to be January 1 – February 28.  But, the new study timeframe will take place between </a:t>
            </a:r>
            <a:r>
              <a:rPr lang="en-US" sz="2200" b="1" dirty="0"/>
              <a:t>November 1 – January 15 or March 1 – May 15</a:t>
            </a:r>
            <a:r>
              <a:rPr lang="en-US" sz="2200" dirty="0"/>
              <a:t>.  This is dependent upon which group you are randomized into (i.e., Group 1 or Group 2) each year. FY21 groups are below. </a:t>
            </a:r>
          </a:p>
          <a:p>
            <a:pPr lvl="1"/>
            <a:r>
              <a:rPr lang="en-US" sz="2000" dirty="0"/>
              <a:t>Group 1: Region 4 and Region 1 are November 1 – January 15.</a:t>
            </a:r>
          </a:p>
          <a:p>
            <a:pPr lvl="2"/>
            <a:r>
              <a:rPr lang="en-US" sz="1600" dirty="0"/>
              <a:t>Paperwork must be mailed to DAODAS by February 1.</a:t>
            </a:r>
          </a:p>
          <a:p>
            <a:pPr lvl="1"/>
            <a:r>
              <a:rPr lang="en-US" sz="2000" dirty="0"/>
              <a:t>Group 2: Region 2 and Region 3 are March 1 – May 15.</a:t>
            </a:r>
          </a:p>
          <a:p>
            <a:pPr lvl="2"/>
            <a:r>
              <a:rPr lang="en-US" sz="1600" dirty="0"/>
              <a:t>Paperwork must be mailed to DAODAS by June 1.</a:t>
            </a:r>
          </a:p>
          <a:p>
            <a:pPr lvl="2"/>
            <a:endParaRPr lang="en-US" dirty="0"/>
          </a:p>
          <a:p>
            <a:endParaRPr lang="en-US" dirty="0"/>
          </a:p>
        </p:txBody>
      </p:sp>
      <p:sp>
        <p:nvSpPr>
          <p:cNvPr id="2" name="Title 1"/>
          <p:cNvSpPr>
            <a:spLocks noGrp="1"/>
          </p:cNvSpPr>
          <p:nvPr>
            <p:ph type="title" idx="4294967295"/>
          </p:nvPr>
        </p:nvSpPr>
        <p:spPr>
          <a:xfrm>
            <a:off x="359764" y="987217"/>
            <a:ext cx="10515600" cy="1325563"/>
          </a:xfrm>
          <a:prstGeom prst="rect">
            <a:avLst/>
          </a:prstGeom>
        </p:spPr>
        <p:txBody>
          <a:bodyPr/>
          <a:lstStyle/>
          <a:p>
            <a:pPr algn="ctr"/>
            <a:r>
              <a:rPr lang="en-US" b="1" dirty="0" smtClean="0"/>
              <a:t>SYNAR/STEP</a:t>
            </a:r>
            <a:endParaRPr lang="en-US" b="1" dirty="0"/>
          </a:p>
        </p:txBody>
      </p:sp>
    </p:spTree>
    <p:extLst>
      <p:ext uri="{BB962C8B-B14F-4D97-AF65-F5344CB8AC3E}">
        <p14:creationId xmlns:p14="http://schemas.microsoft.com/office/powerpoint/2010/main" val="3833824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24100" y="780228"/>
            <a:ext cx="7543800" cy="608735"/>
          </a:xfrm>
          <a:prstGeom prst="rect">
            <a:avLst/>
          </a:prstGeom>
        </p:spPr>
        <p:txBody>
          <a:bodyPr>
            <a:noAutofit/>
          </a:bodyPr>
          <a:lstStyle/>
          <a:p>
            <a:r>
              <a:rPr lang="en-US" sz="3000" b="1" dirty="0">
                <a:solidFill>
                  <a:srgbClr val="00838B"/>
                </a:solidFill>
              </a:rPr>
              <a:t>What is Synar Tobacco Enforcement </a:t>
            </a:r>
            <a:br>
              <a:rPr lang="en-US" sz="3000" b="1" dirty="0">
                <a:solidFill>
                  <a:srgbClr val="00838B"/>
                </a:solidFill>
              </a:rPr>
            </a:br>
            <a:r>
              <a:rPr lang="en-US" sz="3000" b="1" dirty="0">
                <a:solidFill>
                  <a:srgbClr val="00838B"/>
                </a:solidFill>
              </a:rPr>
              <a:t>Partnerships (STEP)?</a:t>
            </a:r>
          </a:p>
        </p:txBody>
      </p:sp>
      <p:sp>
        <p:nvSpPr>
          <p:cNvPr id="3" name="Date Placeholder 2"/>
          <p:cNvSpPr>
            <a:spLocks noGrp="1"/>
          </p:cNvSpPr>
          <p:nvPr>
            <p:ph type="dt" sz="half" idx="2"/>
          </p:nvPr>
        </p:nvSpPr>
        <p:spPr>
          <a:xfrm>
            <a:off x="2438401" y="6459787"/>
            <a:ext cx="1854203" cy="365125"/>
          </a:xfrm>
          <a:prstGeom prst="rect">
            <a:avLst/>
          </a:prstGeom>
        </p:spPr>
        <p:txBody>
          <a:bodyPr/>
          <a:lstStyle/>
          <a:p>
            <a:fld id="{0B1F632A-1C3D-45B9-BA4A-4F8448A85CDA}" type="datetime1">
              <a:rPr lang="en-US">
                <a:latin typeface="Calibri" panose="020F0502020204030204"/>
              </a:rPr>
              <a:pPr/>
              <a:t>11/15/2019</a:t>
            </a:fld>
            <a:endParaRPr lang="en-US">
              <a:latin typeface="Calibri" panose="020F0502020204030204"/>
            </a:endParaRPr>
          </a:p>
        </p:txBody>
      </p:sp>
      <p:sp>
        <p:nvSpPr>
          <p:cNvPr id="6" name="Slide Number Placeholder 5"/>
          <p:cNvSpPr>
            <a:spLocks noGrp="1"/>
          </p:cNvSpPr>
          <p:nvPr>
            <p:ph type="sldNum" sz="quarter" idx="4"/>
          </p:nvPr>
        </p:nvSpPr>
        <p:spPr>
          <a:xfrm>
            <a:off x="8839201" y="6459787"/>
            <a:ext cx="984019" cy="365125"/>
          </a:xfrm>
          <a:prstGeom prst="rect">
            <a:avLst/>
          </a:prstGeom>
        </p:spPr>
        <p:txBody>
          <a:bodyPr/>
          <a:lstStyle/>
          <a:p>
            <a:fld id="{A339896C-E2EF-470F-BA91-85D676E592B3}" type="slidenum">
              <a:rPr lang="en-US">
                <a:latin typeface="Calibri" panose="020F0502020204030204"/>
              </a:rPr>
              <a:pPr/>
              <a:t>23</a:t>
            </a:fld>
            <a:endParaRPr lang="en-US">
              <a:latin typeface="Calibri" panose="020F0502020204030204"/>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1303" y="1669692"/>
            <a:ext cx="3531583" cy="4661689"/>
          </a:xfrm>
          <a:prstGeom prst="rect">
            <a:avLst/>
          </a:prstGeom>
        </p:spPr>
      </p:pic>
      <p:sp>
        <p:nvSpPr>
          <p:cNvPr id="9" name="Content Placeholder 3"/>
          <p:cNvSpPr>
            <a:spLocks noGrp="1"/>
          </p:cNvSpPr>
          <p:nvPr>
            <p:ph idx="1"/>
          </p:nvPr>
        </p:nvSpPr>
        <p:spPr>
          <a:xfrm>
            <a:off x="5590162" y="1747512"/>
            <a:ext cx="4659549" cy="3923562"/>
          </a:xfrm>
        </p:spPr>
        <p:txBody>
          <a:bodyPr/>
          <a:lstStyle/>
          <a:p>
            <a:r>
              <a:rPr lang="en-US" sz="2400" dirty="0"/>
              <a:t>STEP aims to reduce youth access to tobacco products and enforce state and federal access laws through tobacco prevention best practices. </a:t>
            </a:r>
          </a:p>
          <a:p>
            <a:r>
              <a:rPr lang="en-US" sz="2400" dirty="0"/>
              <a:t>STEP is an incentive program that financially rewards the local alcohol and drug abuse authority prevention staff for their efforts.</a:t>
            </a:r>
          </a:p>
          <a:p>
            <a:r>
              <a:rPr lang="en-US" sz="2400" b="1" dirty="0"/>
              <a:t>STEP has been revamped for FY20!</a:t>
            </a:r>
          </a:p>
        </p:txBody>
      </p:sp>
    </p:spTree>
    <p:extLst>
      <p:ext uri="{BB962C8B-B14F-4D97-AF65-F5344CB8AC3E}">
        <p14:creationId xmlns:p14="http://schemas.microsoft.com/office/powerpoint/2010/main" val="323918749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9571" y="1429231"/>
            <a:ext cx="11333948" cy="4447358"/>
          </a:xfrm>
        </p:spPr>
        <p:txBody>
          <a:bodyPr/>
          <a:lstStyle/>
          <a:p>
            <a:r>
              <a:rPr lang="en-US" dirty="0" smtClean="0"/>
              <a:t>From E-mail: </a:t>
            </a:r>
          </a:p>
          <a:p>
            <a:r>
              <a:rPr lang="en-US" dirty="0"/>
              <a:t>Per our discussion at the last AET Coordinator’s meeting on September 26th, please see attached the tobacco challenge memo that you should share with your law enforcement and prevention partners. We are excited about issuing this challenge and look forward to seeing/hearing all about your circuit’s efforts during the challenge to raise awareness on the tobacco/vaping issues with adolescents in our state. </a:t>
            </a:r>
            <a:endParaRPr lang="en-US" dirty="0" smtClean="0"/>
          </a:p>
          <a:p>
            <a:r>
              <a:rPr lang="en-US" dirty="0" smtClean="0"/>
              <a:t>Additionally</a:t>
            </a:r>
            <a:r>
              <a:rPr lang="en-US" dirty="0"/>
              <a:t>, please see attached and share with your partners the social media content that has been developed by our partners at </a:t>
            </a:r>
            <a:r>
              <a:rPr lang="en-US" dirty="0" err="1"/>
              <a:t>Chernoff</a:t>
            </a:r>
            <a:r>
              <a:rPr lang="en-US" dirty="0"/>
              <a:t> Newman for you to use during the challenge period. DAODAS also recently purchased and sent out to each of the 32 agencies the following vaping materials</a:t>
            </a:r>
            <a:r>
              <a:rPr lang="en-US" dirty="0" smtClean="0"/>
              <a:t>:</a:t>
            </a:r>
            <a:endParaRPr lang="en-US" dirty="0"/>
          </a:p>
          <a:p>
            <a:r>
              <a:rPr lang="en-US" dirty="0"/>
              <a:t>https://nimcoinc.com/product/the-vaping-epidemic-table-top-retractable-banner/</a:t>
            </a:r>
          </a:p>
          <a:p>
            <a:r>
              <a:rPr lang="en-US" dirty="0"/>
              <a:t>https://nimcoinc.com/product/dangers-of-vaping-marijuana-table-top-retractable-banner/</a:t>
            </a:r>
          </a:p>
          <a:p>
            <a:r>
              <a:rPr lang="en-US" dirty="0"/>
              <a:t>https://nimcoinc.com/product/juuling-table-top-retractable-banner/</a:t>
            </a:r>
          </a:p>
          <a:p>
            <a:r>
              <a:rPr lang="en-US" dirty="0"/>
              <a:t>https://www.journeyworks.com/Vaping-Set-of-11/productinfo/1117/100/</a:t>
            </a:r>
            <a:endParaRPr lang="en-US" dirty="0" smtClean="0"/>
          </a:p>
          <a:p>
            <a:endParaRPr lang="en-US" dirty="0"/>
          </a:p>
        </p:txBody>
      </p:sp>
      <p:sp>
        <p:nvSpPr>
          <p:cNvPr id="2" name="Title 1"/>
          <p:cNvSpPr>
            <a:spLocks noGrp="1"/>
          </p:cNvSpPr>
          <p:nvPr>
            <p:ph type="title" idx="4294967295"/>
          </p:nvPr>
        </p:nvSpPr>
        <p:spPr>
          <a:xfrm>
            <a:off x="640080" y="812563"/>
            <a:ext cx="10515600" cy="616668"/>
          </a:xfrm>
          <a:prstGeom prst="rect">
            <a:avLst/>
          </a:prstGeom>
        </p:spPr>
        <p:txBody>
          <a:bodyPr/>
          <a:lstStyle/>
          <a:p>
            <a:pPr algn="ctr"/>
            <a:r>
              <a:rPr lang="en-US" b="1" dirty="0" smtClean="0"/>
              <a:t>Tobacco Challenge</a:t>
            </a:r>
            <a:endParaRPr lang="en-US" b="1" dirty="0"/>
          </a:p>
        </p:txBody>
      </p:sp>
    </p:spTree>
    <p:extLst>
      <p:ext uri="{BB962C8B-B14F-4D97-AF65-F5344CB8AC3E}">
        <p14:creationId xmlns:p14="http://schemas.microsoft.com/office/powerpoint/2010/main" val="3862145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11/15/2019</a:t>
            </a:fld>
            <a:endParaRPr lang="en-US"/>
          </a:p>
        </p:txBody>
      </p:sp>
      <p:sp>
        <p:nvSpPr>
          <p:cNvPr id="4" name="Slide Number Placeholder 3"/>
          <p:cNvSpPr>
            <a:spLocks noGrp="1"/>
          </p:cNvSpPr>
          <p:nvPr>
            <p:ph type="sldNum" sz="quarter" idx="4"/>
          </p:nvPr>
        </p:nvSpPr>
        <p:spPr/>
        <p:txBody>
          <a:bodyPr/>
          <a:lstStyle/>
          <a:p>
            <a:fld id="{A339896C-E2EF-470F-BA91-85D676E592B3}" type="slidenum">
              <a:rPr lang="en-US" smtClean="0"/>
              <a:t>25</a:t>
            </a:fld>
            <a:endParaRPr lang="en-US"/>
          </a:p>
        </p:txBody>
      </p:sp>
      <p:sp>
        <p:nvSpPr>
          <p:cNvPr id="6" name="Rectangle 5"/>
          <p:cNvSpPr/>
          <p:nvPr/>
        </p:nvSpPr>
        <p:spPr>
          <a:xfrm>
            <a:off x="162232" y="796413"/>
            <a:ext cx="11842955" cy="5999078"/>
          </a:xfrm>
          <a:prstGeom prst="rect">
            <a:avLst/>
          </a:prstGeom>
        </p:spPr>
        <p:txBody>
          <a:bodyPr wrap="square">
            <a:spAutoFit/>
          </a:bodyPr>
          <a:lstStyle/>
          <a:p>
            <a:pPr marL="457200" marR="457200">
              <a:lnSpc>
                <a:spcPts val="1300"/>
              </a:lnSpc>
              <a:spcAft>
                <a:spcPts val="600"/>
              </a:spcAft>
            </a:pPr>
            <a:r>
              <a:rPr lang="en-US" sz="1400" spc="-25" dirty="0" smtClean="0">
                <a:ea typeface="Times New Roman" panose="02020603050405020304" pitchFamily="18" charset="0"/>
                <a:cs typeface="Times New Roman" panose="02020603050405020304" pitchFamily="18" charset="0"/>
              </a:rPr>
              <a:t>To </a:t>
            </a:r>
            <a:r>
              <a:rPr lang="en-US" sz="1400" spc="-25" dirty="0">
                <a:ea typeface="Times New Roman" panose="02020603050405020304" pitchFamily="18" charset="0"/>
                <a:cs typeface="Times New Roman" panose="02020603050405020304" pitchFamily="18" charset="0"/>
              </a:rPr>
              <a:t>earn a South Carolina Tobacco-Free Challenge 2019 coin, an officer or prevention partner must complete and properly document </a:t>
            </a:r>
            <a:r>
              <a:rPr lang="en-US" sz="1400" b="1" spc="-25" dirty="0">
                <a:ea typeface="Times New Roman" panose="02020603050405020304" pitchFamily="18" charset="0"/>
                <a:cs typeface="Times New Roman" panose="02020603050405020304" pitchFamily="18" charset="0"/>
              </a:rPr>
              <a:t>at least four </a:t>
            </a:r>
            <a:r>
              <a:rPr lang="en-US" sz="1400" spc="-25" dirty="0">
                <a:ea typeface="Times New Roman" panose="02020603050405020304" pitchFamily="18" charset="0"/>
                <a:cs typeface="Times New Roman" panose="02020603050405020304" pitchFamily="18" charset="0"/>
              </a:rPr>
              <a:t>of the following service activities (resulting in at least </a:t>
            </a:r>
            <a:r>
              <a:rPr lang="en-US" sz="1400" b="1" spc="-25" dirty="0">
                <a:ea typeface="Times New Roman" panose="02020603050405020304" pitchFamily="18" charset="0"/>
                <a:cs typeface="Times New Roman" panose="02020603050405020304" pitchFamily="18" charset="0"/>
              </a:rPr>
              <a:t>eight hours</a:t>
            </a:r>
            <a:r>
              <a:rPr lang="en-US" sz="1400" spc="-25" dirty="0">
                <a:ea typeface="Times New Roman" panose="02020603050405020304" pitchFamily="18" charset="0"/>
                <a:cs typeface="Times New Roman" panose="02020603050405020304" pitchFamily="18" charset="0"/>
              </a:rPr>
              <a:t> of service) between </a:t>
            </a:r>
            <a:r>
              <a:rPr lang="en-US" sz="1400" b="1" spc="-25" dirty="0">
                <a:ea typeface="Times New Roman" panose="02020603050405020304" pitchFamily="18" charset="0"/>
                <a:cs typeface="Times New Roman" panose="02020603050405020304" pitchFamily="18" charset="0"/>
              </a:rPr>
              <a:t>October 15 and December 1, 2019</a:t>
            </a:r>
            <a:r>
              <a:rPr lang="en-US" sz="1400" spc="-25" dirty="0">
                <a:ea typeface="Times New Roman" panose="02020603050405020304" pitchFamily="18" charset="0"/>
                <a:cs typeface="Times New Roman" panose="02020603050405020304" pitchFamily="18" charset="0"/>
              </a:rPr>
              <a:t>, to prevent underage age tobacco use and save lives in their communities</a:t>
            </a:r>
            <a:r>
              <a:rPr lang="en-US" sz="1400" spc="-25" dirty="0" smtClean="0">
                <a:ea typeface="Times New Roman" panose="02020603050405020304" pitchFamily="18" charset="0"/>
                <a:cs typeface="Times New Roman" panose="02020603050405020304" pitchFamily="18" charset="0"/>
              </a:rPr>
              <a:t>:</a:t>
            </a:r>
          </a:p>
          <a:p>
            <a:pPr marL="457200" marR="457200" algn="just">
              <a:lnSpc>
                <a:spcPts val="1300"/>
              </a:lnSpc>
              <a:spcBef>
                <a:spcPts val="0"/>
              </a:spcBef>
              <a:spcAft>
                <a:spcPts val="600"/>
              </a:spcAft>
            </a:pPr>
            <a:endParaRPr lang="en-US" sz="1400" spc="-25" dirty="0">
              <a:ea typeface="Times New Roman" panose="02020603050405020304" pitchFamily="18" charset="0"/>
              <a:cs typeface="Times New Roman" panose="02020603050405020304" pitchFamily="18" charset="0"/>
            </a:endParaRPr>
          </a:p>
          <a:p>
            <a:pPr marL="342900" marR="457200" lvl="0" indent="-342900" algn="just">
              <a:lnSpc>
                <a:spcPts val="1300"/>
              </a:lnSpc>
              <a:spcBef>
                <a:spcPts val="0"/>
              </a:spcBef>
              <a:spcAft>
                <a:spcPts val="600"/>
              </a:spcAft>
              <a:buFont typeface="Symbol" panose="05050102010706020507" pitchFamily="18" charset="2"/>
              <a:buChar char=""/>
            </a:pPr>
            <a:r>
              <a:rPr lang="en-US" sz="1400" dirty="0">
                <a:solidFill>
                  <a:srgbClr val="000000"/>
                </a:solidFill>
                <a:ea typeface="Times New Roman" panose="02020603050405020304" pitchFamily="18" charset="0"/>
                <a:cs typeface="Calibri" panose="020F0502020204030204" pitchFamily="34" charset="0"/>
              </a:rPr>
              <a:t>Coordination of enforcement/education (key officers and/or prevention partners who coordinate at least four enforcement or education operations).</a:t>
            </a:r>
            <a:endParaRPr lang="en-US" sz="1400" dirty="0">
              <a:ea typeface="Times New Roman" panose="02020603050405020304" pitchFamily="18" charset="0"/>
            </a:endParaRPr>
          </a:p>
          <a:p>
            <a:pPr marL="342900" marR="457200" lvl="0" indent="-342900" algn="just">
              <a:lnSpc>
                <a:spcPts val="1300"/>
              </a:lnSpc>
              <a:spcBef>
                <a:spcPts val="0"/>
              </a:spcBef>
              <a:spcAft>
                <a:spcPts val="600"/>
              </a:spcAft>
              <a:buFont typeface="Symbol" panose="05050102010706020507" pitchFamily="18" charset="2"/>
              <a:buChar char=""/>
            </a:pPr>
            <a:r>
              <a:rPr lang="en-US" sz="1400" dirty="0">
                <a:solidFill>
                  <a:srgbClr val="000000"/>
                </a:solidFill>
                <a:ea typeface="Times New Roman" panose="02020603050405020304" pitchFamily="18" charset="0"/>
                <a:cs typeface="Calibri" panose="020F0502020204030204" pitchFamily="34" charset="0"/>
              </a:rPr>
              <a:t>Enforcement of smoke-, tobacco-, and/or vape-free policies at school-related events</a:t>
            </a:r>
            <a:r>
              <a:rPr lang="en-US" sz="1400" dirty="0" smtClean="0">
                <a:solidFill>
                  <a:srgbClr val="000000"/>
                </a:solidFill>
                <a:ea typeface="Times New Roman" panose="02020603050405020304" pitchFamily="18" charset="0"/>
                <a:cs typeface="Calibri" panose="020F0502020204030204" pitchFamily="34" charset="0"/>
              </a:rPr>
              <a:t>.</a:t>
            </a:r>
          </a:p>
          <a:p>
            <a:pPr marL="285750" lvl="0" indent="-285750">
              <a:buFont typeface="Arial" panose="020B0604020202020204" pitchFamily="34" charset="0"/>
              <a:buChar char="•"/>
            </a:pPr>
            <a:r>
              <a:rPr lang="en-US" sz="1400" dirty="0"/>
              <a:t>Working with colleges/universities or school boards, principals, or districts (i.e., superintendents) to review and update school grounds policies, following the standards of model school policies (</a:t>
            </a:r>
            <a:r>
              <a:rPr lang="en-US" sz="1400" u="sng" dirty="0">
                <a:hlinkClick r:id="rId2"/>
              </a:rPr>
              <a:t>https://www.smokefreesc.org/model-policies</a:t>
            </a:r>
            <a:r>
              <a:rPr lang="en-US" sz="1400" dirty="0"/>
              <a:t>).</a:t>
            </a:r>
          </a:p>
          <a:p>
            <a:pPr marL="285750" lvl="0" indent="-285750">
              <a:buFont typeface="Arial" panose="020B0604020202020204" pitchFamily="34" charset="0"/>
              <a:buChar char="•"/>
            </a:pPr>
            <a:r>
              <a:rPr lang="en-US" sz="1400" dirty="0"/>
              <a:t>Conducting compliance checks, to include vaping devices, e-cigarettes, and traditional tobacco products (a total of at least 10 checks and/or two hours of service time).</a:t>
            </a:r>
          </a:p>
          <a:p>
            <a:pPr marL="285750" lvl="0" indent="-285750">
              <a:buFont typeface="Arial" panose="020B0604020202020204" pitchFamily="34" charset="0"/>
              <a:buChar char="•"/>
            </a:pPr>
            <a:r>
              <a:rPr lang="en-US" sz="1400" dirty="0"/>
              <a:t>Co-leading a PREP (i.e., merchant education) class (at least two hours of service time</a:t>
            </a:r>
            <a:r>
              <a:rPr lang="en-US" sz="1400" dirty="0" smtClean="0"/>
              <a:t>).</a:t>
            </a:r>
          </a:p>
          <a:p>
            <a:pPr marL="285750" indent="-285750">
              <a:buFont typeface="Arial" panose="020B0604020202020204" pitchFamily="34" charset="0"/>
              <a:buChar char="•"/>
            </a:pPr>
            <a:r>
              <a:rPr lang="en-US" sz="1400" dirty="0"/>
              <a:t>Providing community health fairs or speaking engagements/presentations (school assemblies, church/community events, etc.) for at least two hours of service time (e.g., two one-hour assemblies at two schools</a:t>
            </a:r>
            <a:r>
              <a:rPr lang="en-US" sz="1400" dirty="0" smtClean="0"/>
              <a:t>).</a:t>
            </a:r>
          </a:p>
          <a:p>
            <a:pPr marL="285750" lvl="0" indent="-285750">
              <a:buFont typeface="Arial" panose="020B0604020202020204" pitchFamily="34" charset="0"/>
              <a:buChar char="•"/>
            </a:pPr>
            <a:r>
              <a:rPr lang="en-US" sz="1400" dirty="0"/>
              <a:t>Coordinating a youth-led video production contest to be shown to a student body during November about the dangers of smoking, chewing, vaping, etc.</a:t>
            </a:r>
          </a:p>
          <a:p>
            <a:pPr marL="285750" lvl="0" indent="-285750">
              <a:buFont typeface="Arial" panose="020B0604020202020204" pitchFamily="34" charset="0"/>
              <a:buChar char="•"/>
            </a:pPr>
            <a:r>
              <a:rPr lang="en-US" sz="1400" dirty="0"/>
              <a:t>Working with a youth advisory board or school club to provide “Tobacco-Free/Vape-Free Promise” activities such as awareness events, promise/pledge events, school spirit week activities, etc.</a:t>
            </a:r>
          </a:p>
          <a:p>
            <a:pPr marL="285750" lvl="0" indent="-285750">
              <a:buFont typeface="Arial" panose="020B0604020202020204" pitchFamily="34" charset="0"/>
              <a:buChar char="•"/>
            </a:pPr>
            <a:r>
              <a:rPr lang="en-US" sz="1400" dirty="0"/>
              <a:t>Utilizing media (including social media) to provide awareness of the issue and/or enforcement operations, to consist of coordination of at least two of the following activities:</a:t>
            </a:r>
          </a:p>
          <a:p>
            <a:pPr marL="1200150" lvl="2" indent="-285750">
              <a:buFont typeface="Arial" panose="020B0604020202020204" pitchFamily="34" charset="0"/>
              <a:buChar char="•"/>
            </a:pPr>
            <a:r>
              <a:rPr lang="en-US" sz="1400" dirty="0"/>
              <a:t>convening a press conference and/or ride-along with local media;</a:t>
            </a:r>
          </a:p>
          <a:p>
            <a:pPr marL="1200150" lvl="2" indent="-285750">
              <a:buFont typeface="Arial" panose="020B0604020202020204" pitchFamily="34" charset="0"/>
              <a:buChar char="•"/>
            </a:pPr>
            <a:r>
              <a:rPr lang="en-US" sz="1400" dirty="0"/>
              <a:t>utilizing FaceTime Live or other social media platform to bring about awareness of the issue;</a:t>
            </a:r>
          </a:p>
          <a:p>
            <a:pPr marL="1200150" lvl="2" indent="-285750">
              <a:buFont typeface="Arial" panose="020B0604020202020204" pitchFamily="34" charset="0"/>
              <a:buChar char="•"/>
            </a:pPr>
            <a:r>
              <a:rPr lang="en-US" sz="1400" dirty="0"/>
              <a:t>publishing a feature article/editorial in a newsletter/newspaper;</a:t>
            </a:r>
          </a:p>
          <a:p>
            <a:pPr marL="1200150" lvl="2" indent="-285750">
              <a:buFont typeface="Arial" panose="020B0604020202020204" pitchFamily="34" charset="0"/>
              <a:buChar char="•"/>
            </a:pPr>
            <a:r>
              <a:rPr lang="en-US" sz="1400" dirty="0"/>
              <a:t>creating and advertising a photo filter for Instagram; and/or</a:t>
            </a:r>
          </a:p>
          <a:p>
            <a:pPr marL="1200150" lvl="2" indent="-285750">
              <a:buFont typeface="Arial" panose="020B0604020202020204" pitchFamily="34" charset="0"/>
              <a:buChar char="•"/>
            </a:pPr>
            <a:r>
              <a:rPr lang="en-US" sz="1400" dirty="0"/>
              <a:t>utilizing social media resources provided by DAODAS and consistent posting throughout the  challenge period on social media platforms.</a:t>
            </a:r>
          </a:p>
          <a:p>
            <a:pPr marL="28575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342900" marR="457200" lvl="0" indent="-342900" algn="just">
              <a:lnSpc>
                <a:spcPts val="1300"/>
              </a:lnSpc>
              <a:spcBef>
                <a:spcPts val="0"/>
              </a:spcBef>
              <a:spcAft>
                <a:spcPts val="600"/>
              </a:spcAft>
              <a:buFont typeface="Symbol" panose="05050102010706020507" pitchFamily="18" charset="2"/>
              <a:buChar char=""/>
            </a:pPr>
            <a:endParaRPr lang="en-US" sz="1600" dirty="0">
              <a:ea typeface="Times New Roman" panose="02020603050405020304" pitchFamily="18" charset="0"/>
            </a:endParaRPr>
          </a:p>
        </p:txBody>
      </p:sp>
    </p:spTree>
    <p:extLst>
      <p:ext uri="{BB962C8B-B14F-4D97-AF65-F5344CB8AC3E}">
        <p14:creationId xmlns:p14="http://schemas.microsoft.com/office/powerpoint/2010/main" val="2940188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20299" y="1690688"/>
            <a:ext cx="10058401" cy="4023360"/>
          </a:xfrm>
        </p:spPr>
        <p:txBody>
          <a:bodyPr/>
          <a:lstStyle/>
          <a:p>
            <a:r>
              <a:rPr lang="en-US" dirty="0"/>
              <a:t>DAODAS will conduct quarterly reviews of budget spending. If budget is not spent in a timely manner, funds could be reduced up to 10%. </a:t>
            </a:r>
          </a:p>
          <a:p>
            <a:r>
              <a:rPr lang="en-US" dirty="0"/>
              <a:t>The one-time sub-grant award period is July 1, 2019-June 30, 2020</a:t>
            </a:r>
          </a:p>
          <a:p>
            <a:pPr lvl="0"/>
            <a:r>
              <a:rPr lang="en-US" dirty="0" smtClean="0"/>
              <a:t>Implement </a:t>
            </a:r>
            <a:r>
              <a:rPr lang="en-US" dirty="0"/>
              <a:t>a minimum of two pre-approved opioid prevention strategies in each county. In addition, funds can also be utilized to build capacity of agency staff and local government partners. </a:t>
            </a:r>
          </a:p>
          <a:p>
            <a:r>
              <a:rPr lang="en-US" b="1" dirty="0"/>
              <a:t>Complete the Quarterly Implementation &amp; Finance Report for each county </a:t>
            </a:r>
            <a:r>
              <a:rPr lang="en-US" b="1" i="1" dirty="0"/>
              <a:t>(submit in Box Enterprise)</a:t>
            </a:r>
            <a:r>
              <a:rPr lang="en-US" b="1" dirty="0"/>
              <a:t>. Due dates are: October 31, 2019; January 31, 2020; April 30, 2020; and July 31, 2020</a:t>
            </a:r>
            <a:r>
              <a:rPr lang="en-US" b="1" dirty="0" smtClean="0"/>
              <a:t>.</a:t>
            </a:r>
          </a:p>
          <a:p>
            <a:r>
              <a:rPr lang="en-US" b="1" dirty="0" smtClean="0"/>
              <a:t>Time can be entered into IMAPCT under Administrative Time-there is a code for SOR</a:t>
            </a:r>
          </a:p>
          <a:p>
            <a:r>
              <a:rPr lang="en-US" b="1" dirty="0" smtClean="0"/>
              <a:t>Up to 15% can be moved from one line category to another without approval</a:t>
            </a:r>
            <a:endParaRPr lang="en-US" b="1" dirty="0"/>
          </a:p>
        </p:txBody>
      </p:sp>
      <p:sp>
        <p:nvSpPr>
          <p:cNvPr id="2" name="Title 1"/>
          <p:cNvSpPr>
            <a:spLocks noGrp="1"/>
          </p:cNvSpPr>
          <p:nvPr>
            <p:ph type="title" idx="4294967295"/>
          </p:nvPr>
        </p:nvSpPr>
        <p:spPr>
          <a:xfrm>
            <a:off x="463100" y="961308"/>
            <a:ext cx="10515600" cy="655638"/>
          </a:xfrm>
          <a:prstGeom prst="rect">
            <a:avLst/>
          </a:prstGeom>
        </p:spPr>
        <p:txBody>
          <a:bodyPr>
            <a:normAutofit fontScale="90000"/>
          </a:bodyPr>
          <a:lstStyle/>
          <a:p>
            <a:pPr algn="ctr"/>
            <a:r>
              <a:rPr lang="en-US" b="1" dirty="0" smtClean="0"/>
              <a:t>SOR Opioid One Time Funding</a:t>
            </a:r>
            <a:endParaRPr lang="en-US" b="1" dirty="0"/>
          </a:p>
        </p:txBody>
      </p:sp>
    </p:spTree>
    <p:extLst>
      <p:ext uri="{BB962C8B-B14F-4D97-AF65-F5344CB8AC3E}">
        <p14:creationId xmlns:p14="http://schemas.microsoft.com/office/powerpoint/2010/main" val="1189977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0439" y="943897"/>
            <a:ext cx="10994921" cy="5007077"/>
          </a:xfrm>
        </p:spPr>
        <p:txBody>
          <a:bodyPr/>
          <a:lstStyle/>
          <a:p>
            <a:pPr lvl="0" algn="ctr">
              <a:buClr>
                <a:srgbClr val="00838B"/>
              </a:buClr>
            </a:pPr>
            <a:r>
              <a:rPr lang="en-US" b="1" dirty="0">
                <a:solidFill>
                  <a:srgbClr val="000000">
                    <a:lumMod val="75000"/>
                    <a:lumOff val="25000"/>
                  </a:srgbClr>
                </a:solidFill>
              </a:rPr>
              <a:t>SOR One-Time Prevention Funding</a:t>
            </a:r>
          </a:p>
          <a:p>
            <a:pPr lvl="0">
              <a:buClr>
                <a:srgbClr val="00838B"/>
              </a:buClr>
            </a:pPr>
            <a:r>
              <a:rPr lang="en-US" u="sng" dirty="0">
                <a:solidFill>
                  <a:srgbClr val="000000">
                    <a:lumMod val="75000"/>
                    <a:lumOff val="25000"/>
                  </a:srgbClr>
                </a:solidFill>
              </a:rPr>
              <a:t>Capacity: </a:t>
            </a:r>
            <a:r>
              <a:rPr lang="en-US" dirty="0">
                <a:solidFill>
                  <a:srgbClr val="000000">
                    <a:lumMod val="75000"/>
                    <a:lumOff val="25000"/>
                  </a:srgbClr>
                </a:solidFill>
              </a:rPr>
              <a:t>Funds can be utilized to </a:t>
            </a:r>
            <a:r>
              <a:rPr lang="en-US" b="1" dirty="0">
                <a:solidFill>
                  <a:srgbClr val="FF0000"/>
                </a:solidFill>
              </a:rPr>
              <a:t>build capacity of agency staff and local government partners</a:t>
            </a:r>
            <a:r>
              <a:rPr lang="en-US" dirty="0">
                <a:solidFill>
                  <a:srgbClr val="000000">
                    <a:lumMod val="75000"/>
                    <a:lumOff val="25000"/>
                  </a:srgbClr>
                </a:solidFill>
              </a:rPr>
              <a:t>. Funds can be budgeted to cover travel to attend state and national conferences (listed below). </a:t>
            </a:r>
          </a:p>
          <a:p>
            <a:pPr lvl="1">
              <a:buClr>
                <a:srgbClr val="00838B"/>
              </a:buClr>
            </a:pPr>
            <a:r>
              <a:rPr lang="en-US" dirty="0">
                <a:solidFill>
                  <a:srgbClr val="000000">
                    <a:lumMod val="75000"/>
                    <a:lumOff val="25000"/>
                  </a:srgbClr>
                </a:solidFill>
              </a:rPr>
              <a:t>National Association of Drug Diversion Investigators Conference (November 13-15, 2019) </a:t>
            </a:r>
            <a:r>
              <a:rPr lang="en-US" u="sng" dirty="0">
                <a:solidFill>
                  <a:srgbClr val="000000">
                    <a:lumMod val="75000"/>
                    <a:lumOff val="25000"/>
                  </a:srgbClr>
                </a:solidFill>
                <a:hlinkClick r:id="rId2"/>
              </a:rPr>
              <a:t>https://www.naddi.org/events/2019-naddi-30th-anniversary-conference/</a:t>
            </a:r>
            <a:endParaRPr lang="en-US" dirty="0">
              <a:solidFill>
                <a:srgbClr val="000000">
                  <a:lumMod val="75000"/>
                  <a:lumOff val="25000"/>
                </a:srgbClr>
              </a:solidFill>
            </a:endParaRPr>
          </a:p>
          <a:p>
            <a:pPr lvl="1">
              <a:buClr>
                <a:srgbClr val="00838B"/>
              </a:buClr>
            </a:pPr>
            <a:r>
              <a:rPr lang="en-US" dirty="0">
                <a:solidFill>
                  <a:srgbClr val="000000">
                    <a:lumMod val="75000"/>
                    <a:lumOff val="25000"/>
                  </a:srgbClr>
                </a:solidFill>
              </a:rPr>
              <a:t>CADCA Leadership Forum (February 3-6, 2020) </a:t>
            </a:r>
          </a:p>
          <a:p>
            <a:pPr lvl="1">
              <a:buClr>
                <a:srgbClr val="00838B"/>
              </a:buClr>
            </a:pPr>
            <a:r>
              <a:rPr lang="en-US" dirty="0">
                <a:solidFill>
                  <a:srgbClr val="000000">
                    <a:lumMod val="75000"/>
                    <a:lumOff val="25000"/>
                  </a:srgbClr>
                </a:solidFill>
              </a:rPr>
              <a:t>National Rx Drug Abuse and Heroin Summit (April 13-16, 2020) </a:t>
            </a:r>
            <a:r>
              <a:rPr lang="en-US" u="sng" dirty="0">
                <a:solidFill>
                  <a:srgbClr val="000000">
                    <a:lumMod val="75000"/>
                    <a:lumOff val="25000"/>
                  </a:srgbClr>
                </a:solidFill>
                <a:hlinkClick r:id="rId3"/>
              </a:rPr>
              <a:t>https://www.rx-summit.com/</a:t>
            </a:r>
            <a:endParaRPr lang="en-US" dirty="0">
              <a:solidFill>
                <a:srgbClr val="000000">
                  <a:lumMod val="75000"/>
                  <a:lumOff val="25000"/>
                </a:srgbClr>
              </a:solidFill>
            </a:endParaRPr>
          </a:p>
          <a:p>
            <a:pPr lvl="1">
              <a:buClr>
                <a:srgbClr val="00838B"/>
              </a:buClr>
            </a:pPr>
            <a:r>
              <a:rPr lang="en-US" dirty="0">
                <a:solidFill>
                  <a:srgbClr val="000000">
                    <a:lumMod val="75000"/>
                    <a:lumOff val="25000"/>
                  </a:srgbClr>
                </a:solidFill>
              </a:rPr>
              <a:t>CADCA Mid-Year Training Institute (July 26-30, 2020)</a:t>
            </a:r>
          </a:p>
          <a:p>
            <a:pPr lvl="1">
              <a:buClr>
                <a:srgbClr val="00838B"/>
              </a:buClr>
            </a:pPr>
            <a:r>
              <a:rPr lang="en-US" dirty="0">
                <a:solidFill>
                  <a:srgbClr val="000000">
                    <a:lumMod val="75000"/>
                    <a:lumOff val="25000"/>
                  </a:srgbClr>
                </a:solidFill>
              </a:rPr>
              <a:t>South Carolina Governor’s Opioid Summit (September, 2020)</a:t>
            </a:r>
          </a:p>
          <a:p>
            <a:pPr lvl="0">
              <a:buClr>
                <a:srgbClr val="00838B"/>
              </a:buClr>
            </a:pPr>
            <a:r>
              <a:rPr lang="en-US" b="1" dirty="0">
                <a:solidFill>
                  <a:srgbClr val="000000">
                    <a:lumMod val="75000"/>
                    <a:lumOff val="25000"/>
                  </a:srgbClr>
                </a:solidFill>
              </a:rPr>
              <a:t>Interest in attending a conference not listed above requires approval from DAODAS</a:t>
            </a:r>
            <a:r>
              <a:rPr lang="en-US" b="1" dirty="0" smtClean="0">
                <a:solidFill>
                  <a:srgbClr val="000000">
                    <a:lumMod val="75000"/>
                    <a:lumOff val="25000"/>
                  </a:srgbClr>
                </a:solidFill>
              </a:rPr>
              <a:t>.</a:t>
            </a:r>
          </a:p>
          <a:p>
            <a:pPr lvl="0">
              <a:buClr>
                <a:srgbClr val="00838B"/>
              </a:buClr>
            </a:pPr>
            <a:r>
              <a:rPr lang="en-US" b="1" dirty="0" smtClean="0">
                <a:solidFill>
                  <a:srgbClr val="000000">
                    <a:lumMod val="75000"/>
                    <a:lumOff val="25000"/>
                  </a:srgbClr>
                </a:solidFill>
              </a:rPr>
              <a:t>Tall Cop training-December 13, 2019 is approved for use of funds</a:t>
            </a:r>
            <a:endParaRPr lang="en-US" b="1" dirty="0">
              <a:solidFill>
                <a:srgbClr val="000000">
                  <a:lumMod val="75000"/>
                  <a:lumOff val="25000"/>
                </a:srgbClr>
              </a:solidFill>
            </a:endParaRPr>
          </a:p>
          <a:p>
            <a:endParaRPr lang="en-US" dirty="0"/>
          </a:p>
        </p:txBody>
      </p:sp>
      <p:sp>
        <p:nvSpPr>
          <p:cNvPr id="3" name="Date Placeholder 2"/>
          <p:cNvSpPr>
            <a:spLocks noGrp="1"/>
          </p:cNvSpPr>
          <p:nvPr>
            <p:ph type="dt" sz="half" idx="2"/>
          </p:nvPr>
        </p:nvSpPr>
        <p:spPr/>
        <p:txBody>
          <a:bodyPr/>
          <a:lstStyle/>
          <a:p>
            <a:fld id="{DB44F992-2E8B-439E-9639-C49EC543EE28}" type="datetime1">
              <a:rPr lang="en-US" smtClean="0"/>
              <a:t>11/15/2019</a:t>
            </a:fld>
            <a:endParaRPr lang="en-US"/>
          </a:p>
        </p:txBody>
      </p:sp>
      <p:sp>
        <p:nvSpPr>
          <p:cNvPr id="4" name="Slide Number Placeholder 3"/>
          <p:cNvSpPr>
            <a:spLocks noGrp="1"/>
          </p:cNvSpPr>
          <p:nvPr>
            <p:ph type="sldNum" sz="quarter" idx="4"/>
          </p:nvPr>
        </p:nvSpPr>
        <p:spPr/>
        <p:txBody>
          <a:bodyPr/>
          <a:lstStyle/>
          <a:p>
            <a:fld id="{A339896C-E2EF-470F-BA91-85D676E592B3}" type="slidenum">
              <a:rPr lang="en-US" smtClean="0"/>
              <a:t>27</a:t>
            </a:fld>
            <a:endParaRPr lang="en-US"/>
          </a:p>
        </p:txBody>
      </p:sp>
    </p:spTree>
    <p:extLst>
      <p:ext uri="{BB962C8B-B14F-4D97-AF65-F5344CB8AC3E}">
        <p14:creationId xmlns:p14="http://schemas.microsoft.com/office/powerpoint/2010/main" val="4119127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Follow guidance and Instructions for FY19 Close-out and FY20 Set-up</a:t>
            </a:r>
          </a:p>
          <a:p>
            <a:r>
              <a:rPr lang="en-US" dirty="0" smtClean="0"/>
              <a:t>Make sure all mid-year and year end objectives have been entered on the activities page</a:t>
            </a:r>
            <a:endParaRPr lang="en-US" dirty="0"/>
          </a:p>
        </p:txBody>
      </p:sp>
      <p:sp>
        <p:nvSpPr>
          <p:cNvPr id="2" name="Title 1"/>
          <p:cNvSpPr>
            <a:spLocks noGrp="1"/>
          </p:cNvSpPr>
          <p:nvPr>
            <p:ph type="title" idx="4294967295"/>
          </p:nvPr>
        </p:nvSpPr>
        <p:spPr>
          <a:xfrm>
            <a:off x="1476530" y="889781"/>
            <a:ext cx="9556229" cy="774127"/>
          </a:xfrm>
          <a:prstGeom prst="rect">
            <a:avLst/>
          </a:prstGeom>
        </p:spPr>
        <p:txBody>
          <a:bodyPr/>
          <a:lstStyle/>
          <a:p>
            <a:pPr algn="ctr"/>
            <a:r>
              <a:rPr lang="en-US" b="1" dirty="0" smtClean="0"/>
              <a:t>IMPACT</a:t>
            </a:r>
            <a:endParaRPr lang="en-US" b="1" dirty="0"/>
          </a:p>
        </p:txBody>
      </p:sp>
    </p:spTree>
    <p:extLst>
      <p:ext uri="{BB962C8B-B14F-4D97-AF65-F5344CB8AC3E}">
        <p14:creationId xmlns:p14="http://schemas.microsoft.com/office/powerpoint/2010/main" val="1042745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prstGeom prst="rect">
            <a:avLst/>
          </a:prstGeom>
        </p:spPr>
        <p:txBody>
          <a:bodyPr/>
          <a:lstStyle/>
          <a:p>
            <a:fld id="{683E9227-0124-4EE2-9D7B-E041D65AD1D1}" type="datetime1">
              <a:rPr lang="en-US" smtClean="0"/>
              <a:t>11/15/2019</a:t>
            </a:fld>
            <a:endParaRPr lang="en-US"/>
          </a:p>
        </p:txBody>
      </p:sp>
      <p:sp>
        <p:nvSpPr>
          <p:cNvPr id="5" name="Slide Number Placeholder 4"/>
          <p:cNvSpPr>
            <a:spLocks noGrp="1"/>
          </p:cNvSpPr>
          <p:nvPr>
            <p:ph type="sldNum" sz="quarter" idx="4"/>
          </p:nvPr>
        </p:nvSpPr>
        <p:spPr>
          <a:prstGeom prst="rect">
            <a:avLst/>
          </a:prstGeom>
        </p:spPr>
        <p:txBody>
          <a:bodyPr/>
          <a:lstStyle/>
          <a:p>
            <a:fld id="{A339896C-E2EF-470F-BA91-85D676E592B3}" type="slidenum">
              <a:rPr lang="en-US" smtClean="0"/>
              <a:t>29</a:t>
            </a:fld>
            <a:endParaRPr lang="en-US"/>
          </a:p>
        </p:txBody>
      </p:sp>
      <p:sp>
        <p:nvSpPr>
          <p:cNvPr id="2" name="Title 1"/>
          <p:cNvSpPr>
            <a:spLocks noGrp="1"/>
          </p:cNvSpPr>
          <p:nvPr>
            <p:ph type="ctrTitle" idx="4294967295"/>
          </p:nvPr>
        </p:nvSpPr>
        <p:spPr>
          <a:xfrm>
            <a:off x="0" y="3078163"/>
            <a:ext cx="8286750" cy="1549400"/>
          </a:xfrm>
          <a:prstGeom prst="rect">
            <a:avLst/>
          </a:prstGeom>
        </p:spPr>
        <p:txBody>
          <a:bodyPr anchor="ctr" anchorCtr="0">
            <a:normAutofit/>
          </a:bodyPr>
          <a:lstStyle/>
          <a:p>
            <a:pPr algn="ctr"/>
            <a:r>
              <a:rPr lang="en-US" sz="4000" b="1" dirty="0">
                <a:solidFill>
                  <a:srgbClr val="00838B"/>
                </a:solidFill>
              </a:rPr>
              <a:t>Questions?</a:t>
            </a:r>
          </a:p>
        </p:txBody>
      </p:sp>
      <p:cxnSp>
        <p:nvCxnSpPr>
          <p:cNvPr id="6" name="Straight Connector 5"/>
          <p:cNvCxnSpPr/>
          <p:nvPr/>
        </p:nvCxnSpPr>
        <p:spPr>
          <a:xfrm>
            <a:off x="1952625" y="3077948"/>
            <a:ext cx="828675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52625" y="4627856"/>
            <a:ext cx="828675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626906" y="1024538"/>
            <a:ext cx="4938188" cy="1630823"/>
          </a:xfrm>
          <a:prstGeom prst="rect">
            <a:avLst/>
          </a:prstGeom>
        </p:spPr>
      </p:pic>
    </p:spTree>
    <p:extLst>
      <p:ext uri="{BB962C8B-B14F-4D97-AF65-F5344CB8AC3E}">
        <p14:creationId xmlns:p14="http://schemas.microsoft.com/office/powerpoint/2010/main" val="2545833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9252" y="1633929"/>
            <a:ext cx="11210512" cy="4856812"/>
          </a:xfrm>
        </p:spPr>
        <p:txBody>
          <a:bodyPr>
            <a:normAutofit/>
          </a:bodyPr>
          <a:lstStyle/>
          <a:p>
            <a:r>
              <a:rPr lang="en-US" dirty="0" smtClean="0">
                <a:hlinkClick r:id="rId2"/>
              </a:rPr>
              <a:t>https://www.daodas.sc.gov/about/sabg-application/</a:t>
            </a:r>
            <a:endParaRPr lang="en-US" dirty="0" smtClean="0"/>
          </a:p>
          <a:p>
            <a:r>
              <a:rPr lang="en-US" dirty="0" smtClean="0"/>
              <a:t>Part 1- State Information and Certifications</a:t>
            </a:r>
          </a:p>
          <a:p>
            <a:r>
              <a:rPr lang="en-US" dirty="0" smtClean="0"/>
              <a:t>Part 2- State Information and Certifications (continued)</a:t>
            </a:r>
          </a:p>
          <a:p>
            <a:r>
              <a:rPr lang="en-US" dirty="0" smtClean="0"/>
              <a:t>Part 3 and 4 Strengths and organizational capacity of the service system</a:t>
            </a:r>
          </a:p>
          <a:p>
            <a:endParaRPr lang="en-US" dirty="0" smtClean="0"/>
          </a:p>
          <a:p>
            <a:endParaRPr lang="en-US" dirty="0"/>
          </a:p>
          <a:p>
            <a:endParaRPr lang="en-US" dirty="0" smtClean="0"/>
          </a:p>
          <a:p>
            <a:endParaRPr lang="en-US" dirty="0" smtClean="0"/>
          </a:p>
          <a:p>
            <a:endParaRPr lang="en-US" dirty="0" smtClean="0"/>
          </a:p>
        </p:txBody>
      </p:sp>
      <p:sp>
        <p:nvSpPr>
          <p:cNvPr id="4" name="Title 3"/>
          <p:cNvSpPr>
            <a:spLocks noGrp="1"/>
          </p:cNvSpPr>
          <p:nvPr>
            <p:ph type="title" idx="4294967295"/>
          </p:nvPr>
        </p:nvSpPr>
        <p:spPr>
          <a:xfrm>
            <a:off x="697043" y="807335"/>
            <a:ext cx="10515600" cy="1325563"/>
          </a:xfrm>
          <a:prstGeom prst="rect">
            <a:avLst/>
          </a:prstGeom>
        </p:spPr>
        <p:txBody>
          <a:bodyPr/>
          <a:lstStyle/>
          <a:p>
            <a:pPr algn="ctr"/>
            <a:r>
              <a:rPr lang="en-US" b="1" dirty="0" smtClean="0"/>
              <a:t>SABG Application FY20-FY21</a:t>
            </a:r>
            <a:endParaRPr lang="en-US" dirty="0"/>
          </a:p>
        </p:txBody>
      </p:sp>
      <p:pic>
        <p:nvPicPr>
          <p:cNvPr id="7" name="Picture 6"/>
          <p:cNvPicPr>
            <a:picLocks noChangeAspect="1"/>
          </p:cNvPicPr>
          <p:nvPr/>
        </p:nvPicPr>
        <p:blipFill>
          <a:blip r:embed="rId3"/>
          <a:stretch>
            <a:fillRect/>
          </a:stretch>
        </p:blipFill>
        <p:spPr>
          <a:xfrm>
            <a:off x="602236" y="3942044"/>
            <a:ext cx="10987528" cy="2419158"/>
          </a:xfrm>
          <a:prstGeom prst="rect">
            <a:avLst/>
          </a:prstGeom>
        </p:spPr>
      </p:pic>
    </p:spTree>
    <p:extLst>
      <p:ext uri="{BB962C8B-B14F-4D97-AF65-F5344CB8AC3E}">
        <p14:creationId xmlns:p14="http://schemas.microsoft.com/office/powerpoint/2010/main" val="199125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Part 5-Unmet needs and gaps (needs assessment)</a:t>
            </a:r>
          </a:p>
          <a:p>
            <a:endParaRPr lang="en-US" dirty="0" smtClean="0"/>
          </a:p>
        </p:txBody>
      </p:sp>
      <p:sp>
        <p:nvSpPr>
          <p:cNvPr id="4" name="Title 3"/>
          <p:cNvSpPr>
            <a:spLocks noGrp="1"/>
          </p:cNvSpPr>
          <p:nvPr>
            <p:ph type="title" idx="4294967295"/>
          </p:nvPr>
        </p:nvSpPr>
        <p:spPr>
          <a:xfrm>
            <a:off x="738610" y="799297"/>
            <a:ext cx="10515600" cy="1325563"/>
          </a:xfrm>
          <a:prstGeom prst="rect">
            <a:avLst/>
          </a:prstGeom>
        </p:spPr>
        <p:txBody>
          <a:bodyPr/>
          <a:lstStyle/>
          <a:p>
            <a:pPr algn="ctr"/>
            <a:r>
              <a:rPr lang="en-US" b="1" dirty="0" smtClean="0"/>
              <a:t>SABG Application FY20-FY21</a:t>
            </a:r>
            <a:endParaRPr lang="en-US" b="1" dirty="0"/>
          </a:p>
        </p:txBody>
      </p:sp>
      <p:pic>
        <p:nvPicPr>
          <p:cNvPr id="6" name="Picture 5"/>
          <p:cNvPicPr>
            <a:picLocks noChangeAspect="1"/>
          </p:cNvPicPr>
          <p:nvPr/>
        </p:nvPicPr>
        <p:blipFill>
          <a:blip r:embed="rId2"/>
          <a:stretch>
            <a:fillRect/>
          </a:stretch>
        </p:blipFill>
        <p:spPr>
          <a:xfrm>
            <a:off x="495124" y="2403987"/>
            <a:ext cx="11002572" cy="3723558"/>
          </a:xfrm>
          <a:prstGeom prst="rect">
            <a:avLst/>
          </a:prstGeom>
        </p:spPr>
      </p:pic>
    </p:spTree>
    <p:extLst>
      <p:ext uri="{BB962C8B-B14F-4D97-AF65-F5344CB8AC3E}">
        <p14:creationId xmlns:p14="http://schemas.microsoft.com/office/powerpoint/2010/main" val="375898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Part 6- Quality and Data Collection Readiness </a:t>
            </a:r>
          </a:p>
          <a:p>
            <a:endParaRPr lang="en-US" dirty="0"/>
          </a:p>
        </p:txBody>
      </p:sp>
      <p:sp>
        <p:nvSpPr>
          <p:cNvPr id="2" name="Title 1"/>
          <p:cNvSpPr>
            <a:spLocks noGrp="1"/>
          </p:cNvSpPr>
          <p:nvPr>
            <p:ph type="title" idx="4294967295"/>
          </p:nvPr>
        </p:nvSpPr>
        <p:spPr>
          <a:xfrm>
            <a:off x="838200" y="775203"/>
            <a:ext cx="10515600" cy="1325563"/>
          </a:xfrm>
          <a:prstGeom prst="rect">
            <a:avLst/>
          </a:prstGeom>
        </p:spPr>
        <p:txBody>
          <a:bodyPr/>
          <a:lstStyle/>
          <a:p>
            <a:pPr algn="ctr"/>
            <a:r>
              <a:rPr lang="en-US" b="1" dirty="0" smtClean="0"/>
              <a:t>SABG Application FY20-FY21</a:t>
            </a:r>
            <a:endParaRPr lang="en-US" dirty="0"/>
          </a:p>
        </p:txBody>
      </p:sp>
      <p:pic>
        <p:nvPicPr>
          <p:cNvPr id="4" name="Picture 3"/>
          <p:cNvPicPr>
            <a:picLocks noChangeAspect="1"/>
          </p:cNvPicPr>
          <p:nvPr/>
        </p:nvPicPr>
        <p:blipFill>
          <a:blip r:embed="rId2"/>
          <a:stretch>
            <a:fillRect/>
          </a:stretch>
        </p:blipFill>
        <p:spPr>
          <a:xfrm>
            <a:off x="704779" y="2355798"/>
            <a:ext cx="11286196" cy="1319903"/>
          </a:xfrm>
          <a:prstGeom prst="rect">
            <a:avLst/>
          </a:prstGeom>
        </p:spPr>
      </p:pic>
      <p:pic>
        <p:nvPicPr>
          <p:cNvPr id="5" name="Picture 4"/>
          <p:cNvPicPr>
            <a:picLocks noChangeAspect="1"/>
          </p:cNvPicPr>
          <p:nvPr/>
        </p:nvPicPr>
        <p:blipFill>
          <a:blip r:embed="rId3"/>
          <a:stretch>
            <a:fillRect/>
          </a:stretch>
        </p:blipFill>
        <p:spPr>
          <a:xfrm>
            <a:off x="532339" y="3810638"/>
            <a:ext cx="11535438" cy="1263881"/>
          </a:xfrm>
          <a:prstGeom prst="rect">
            <a:avLst/>
          </a:prstGeom>
        </p:spPr>
      </p:pic>
      <p:pic>
        <p:nvPicPr>
          <p:cNvPr id="6" name="Picture 5"/>
          <p:cNvPicPr>
            <a:picLocks noChangeAspect="1"/>
          </p:cNvPicPr>
          <p:nvPr/>
        </p:nvPicPr>
        <p:blipFill>
          <a:blip r:embed="rId4"/>
          <a:stretch>
            <a:fillRect/>
          </a:stretch>
        </p:blipFill>
        <p:spPr>
          <a:xfrm>
            <a:off x="838200" y="5209456"/>
            <a:ext cx="7465142" cy="539971"/>
          </a:xfrm>
          <a:prstGeom prst="rect">
            <a:avLst/>
          </a:prstGeom>
        </p:spPr>
      </p:pic>
      <p:sp>
        <p:nvSpPr>
          <p:cNvPr id="7" name="TextBox 6"/>
          <p:cNvSpPr txBox="1"/>
          <p:nvPr/>
        </p:nvSpPr>
        <p:spPr>
          <a:xfrm>
            <a:off x="838200" y="5749426"/>
            <a:ext cx="7177547" cy="369332"/>
          </a:xfrm>
          <a:prstGeom prst="rect">
            <a:avLst/>
          </a:prstGeom>
          <a:noFill/>
        </p:spPr>
        <p:txBody>
          <a:bodyPr wrap="square" rtlCol="0">
            <a:spAutoFit/>
          </a:bodyPr>
          <a:lstStyle/>
          <a:p>
            <a:r>
              <a:rPr lang="en-US" dirty="0" smtClean="0"/>
              <a:t>Prevention Priorities are 1, 2,3 and 5</a:t>
            </a:r>
            <a:endParaRPr lang="en-US" dirty="0"/>
          </a:p>
        </p:txBody>
      </p:sp>
    </p:spTree>
    <p:extLst>
      <p:ext uri="{BB962C8B-B14F-4D97-AF65-F5344CB8AC3E}">
        <p14:creationId xmlns:p14="http://schemas.microsoft.com/office/powerpoint/2010/main" val="167530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Part 7-Financial tables and additional information</a:t>
            </a:r>
          </a:p>
          <a:p>
            <a:pPr lvl="1"/>
            <a:r>
              <a:rPr lang="en-US" dirty="0" smtClean="0"/>
              <a:t>Table 2, 3, 4 </a:t>
            </a:r>
          </a:p>
          <a:p>
            <a:pPr lvl="1"/>
            <a:r>
              <a:rPr lang="en-US" dirty="0" smtClean="0"/>
              <a:t>Table 5a,5b,5c,(prevention set-aside) </a:t>
            </a:r>
          </a:p>
          <a:p>
            <a:pPr lvl="1"/>
            <a:r>
              <a:rPr lang="en-US" dirty="0" smtClean="0"/>
              <a:t>Table 6 </a:t>
            </a:r>
          </a:p>
          <a:p>
            <a:pPr lvl="1"/>
            <a:endParaRPr lang="en-US" dirty="0"/>
          </a:p>
          <a:p>
            <a:pPr lvl="1"/>
            <a:r>
              <a:rPr lang="en-US" dirty="0" smtClean="0"/>
              <a:t>#8-Primary Prevention: Addresses the SPF </a:t>
            </a:r>
            <a:r>
              <a:rPr lang="en-US" dirty="0"/>
              <a:t>-</a:t>
            </a:r>
            <a:r>
              <a:rPr lang="en-US" dirty="0" smtClean="0"/>
              <a:t>Assessment, Capacity, Planning, Implementation and Evaluation</a:t>
            </a:r>
            <a:endParaRPr lang="en-US" dirty="0"/>
          </a:p>
        </p:txBody>
      </p:sp>
      <p:sp>
        <p:nvSpPr>
          <p:cNvPr id="4" name="Title 3"/>
          <p:cNvSpPr>
            <a:spLocks noGrp="1"/>
          </p:cNvSpPr>
          <p:nvPr>
            <p:ph type="title" idx="4294967295"/>
          </p:nvPr>
        </p:nvSpPr>
        <p:spPr>
          <a:xfrm>
            <a:off x="757003" y="784849"/>
            <a:ext cx="10515600" cy="1325563"/>
          </a:xfrm>
          <a:prstGeom prst="rect">
            <a:avLst/>
          </a:prstGeom>
        </p:spPr>
        <p:txBody>
          <a:bodyPr/>
          <a:lstStyle/>
          <a:p>
            <a:pPr algn="ctr"/>
            <a:r>
              <a:rPr lang="en-US" b="1" dirty="0" smtClean="0"/>
              <a:t>SABG Application FY20-FY21</a:t>
            </a:r>
            <a:endParaRPr lang="en-US" b="1" dirty="0"/>
          </a:p>
        </p:txBody>
      </p:sp>
    </p:spTree>
    <p:extLst>
      <p:ext uri="{BB962C8B-B14F-4D97-AF65-F5344CB8AC3E}">
        <p14:creationId xmlns:p14="http://schemas.microsoft.com/office/powerpoint/2010/main" val="316998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Table 1: State Priorities</a:t>
            </a:r>
          </a:p>
          <a:p>
            <a:pPr lvl="1"/>
            <a:r>
              <a:rPr lang="en-US" dirty="0" smtClean="0"/>
              <a:t>Your CSAP SPO will be reviewing the state’s substance abuse prevention (SAP) priorities.  States must report progress on the substance abuse prevention priorities listed in their FFY 2018-2019 plan (second year target).  If a goal was not achieved, your state should provide a description of why the goal was not met, and steps proposed to meet the goal.</a:t>
            </a:r>
          </a:p>
          <a:p>
            <a:pPr lvl="0"/>
            <a:r>
              <a:rPr lang="en-US" b="1" dirty="0" smtClean="0"/>
              <a:t>Table 2: State Agency Expenditure Report</a:t>
            </a:r>
          </a:p>
          <a:p>
            <a:pPr lvl="1"/>
            <a:r>
              <a:rPr lang="en-US" dirty="0" smtClean="0"/>
              <a:t>The time period for this table </a:t>
            </a:r>
            <a:r>
              <a:rPr lang="en-US" b="1" dirty="0" smtClean="0"/>
              <a:t>is 7/01/18-06/30/19</a:t>
            </a:r>
            <a:r>
              <a:rPr lang="en-US" dirty="0" smtClean="0"/>
              <a:t>.  </a:t>
            </a:r>
            <a:r>
              <a:rPr lang="en-US" b="1" dirty="0" smtClean="0"/>
              <a:t>The time period for this table is NOT the FFY 2017 SABG expenditure period.  </a:t>
            </a:r>
            <a:r>
              <a:rPr lang="en-US" dirty="0" smtClean="0"/>
              <a:t>Therefore, this is NOT the table that your CSAP SPO will be using to ensure that at least 20% of the state’s FFY 2017 SABG expenditures were for primary prevention.</a:t>
            </a:r>
            <a:endParaRPr lang="en-US" sz="2000" dirty="0" smtClean="0"/>
          </a:p>
          <a:p>
            <a:endParaRPr lang="en-US" dirty="0"/>
          </a:p>
        </p:txBody>
      </p:sp>
      <p:sp>
        <p:nvSpPr>
          <p:cNvPr id="2" name="Title 1"/>
          <p:cNvSpPr>
            <a:spLocks noGrp="1"/>
          </p:cNvSpPr>
          <p:nvPr>
            <p:ph type="title" idx="4294967295"/>
          </p:nvPr>
        </p:nvSpPr>
        <p:spPr>
          <a:xfrm>
            <a:off x="929391" y="867295"/>
            <a:ext cx="10515600" cy="1325563"/>
          </a:xfrm>
          <a:prstGeom prst="rect">
            <a:avLst/>
          </a:prstGeom>
        </p:spPr>
        <p:txBody>
          <a:bodyPr/>
          <a:lstStyle/>
          <a:p>
            <a:pPr algn="ctr"/>
            <a:r>
              <a:rPr lang="en-US" b="1" dirty="0" smtClean="0"/>
              <a:t>SABG Report FY20-Reporting on FFY 2017</a:t>
            </a:r>
            <a:endParaRPr lang="en-US" b="1" dirty="0"/>
          </a:p>
        </p:txBody>
      </p:sp>
    </p:spTree>
    <p:extLst>
      <p:ext uri="{BB962C8B-B14F-4D97-AF65-F5344CB8AC3E}">
        <p14:creationId xmlns:p14="http://schemas.microsoft.com/office/powerpoint/2010/main" val="408670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Table 4: State Agency SABG Expenditure Compliance Report</a:t>
            </a:r>
          </a:p>
          <a:p>
            <a:pPr lvl="1"/>
            <a:r>
              <a:rPr lang="en-US" dirty="0"/>
              <a:t>The time period for this table is 10/01/16-09/30/18, which is the expenditure period for the FFY 2017 SABG award.</a:t>
            </a:r>
          </a:p>
          <a:p>
            <a:pPr lvl="1"/>
            <a:r>
              <a:rPr lang="en-US" b="1" dirty="0"/>
              <a:t>This table is used by your CSAP SPO to ensure that at least 20% of your state’s FFY 2017 SABG expenditures were for primary prevention.</a:t>
            </a:r>
          </a:p>
          <a:p>
            <a:pPr lvl="0"/>
            <a:r>
              <a:rPr lang="en-US" b="1" dirty="0"/>
              <a:t>Tables 5a and 5b: Primary Prevention Expenditures Checklist and Primary Prevention Expenditures by IOM Category</a:t>
            </a:r>
            <a:endParaRPr lang="en-US" sz="2400" dirty="0"/>
          </a:p>
          <a:p>
            <a:pPr lvl="1"/>
            <a:r>
              <a:rPr lang="en-US" dirty="0"/>
              <a:t>The time period for these two tables is 10/01/16-09/30/18, which is the expenditure period for the FFY 2017 SABG award.</a:t>
            </a:r>
          </a:p>
          <a:p>
            <a:pPr lvl="1"/>
            <a:r>
              <a:rPr lang="en-US" dirty="0"/>
              <a:t>States must complete either Table 5a or Table 5b.  While states can complete both tables, completion of both tables is not required.</a:t>
            </a:r>
          </a:p>
          <a:p>
            <a:endParaRPr lang="en-US" dirty="0"/>
          </a:p>
        </p:txBody>
      </p:sp>
      <p:sp>
        <p:nvSpPr>
          <p:cNvPr id="2" name="Title 1"/>
          <p:cNvSpPr>
            <a:spLocks noGrp="1"/>
          </p:cNvSpPr>
          <p:nvPr>
            <p:ph type="title" idx="4294967295"/>
          </p:nvPr>
        </p:nvSpPr>
        <p:spPr>
          <a:xfrm>
            <a:off x="868679" y="889781"/>
            <a:ext cx="10515600" cy="1325563"/>
          </a:xfrm>
          <a:prstGeom prst="rect">
            <a:avLst/>
          </a:prstGeom>
        </p:spPr>
        <p:txBody>
          <a:bodyPr/>
          <a:lstStyle/>
          <a:p>
            <a:pPr algn="ctr"/>
            <a:r>
              <a:rPr lang="en-US" b="1" dirty="0"/>
              <a:t>SABG Report FY20-Reporting on FFY 2017</a:t>
            </a:r>
            <a:endParaRPr lang="en-US" dirty="0"/>
          </a:p>
        </p:txBody>
      </p:sp>
    </p:spTree>
    <p:extLst>
      <p:ext uri="{BB962C8B-B14F-4D97-AF65-F5344CB8AC3E}">
        <p14:creationId xmlns:p14="http://schemas.microsoft.com/office/powerpoint/2010/main" val="301645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The amounts reported in Tables 5a and 5b should be limited to expenditures for primary prevention programs and should exclude expenditures for prevention resource development.  Expenditures for prevention resource development should be reported in Table 6</a:t>
            </a:r>
            <a:r>
              <a:rPr lang="en-US" dirty="0" smtClean="0"/>
              <a:t>.</a:t>
            </a:r>
          </a:p>
          <a:p>
            <a:pPr lvl="0"/>
            <a:r>
              <a:rPr lang="en-US" b="1" dirty="0"/>
              <a:t>Table 5c: SABG Primary Prevention Priorities and Special Population Categories</a:t>
            </a:r>
          </a:p>
          <a:p>
            <a:pPr lvl="1"/>
            <a:r>
              <a:rPr lang="en-US" dirty="0"/>
              <a:t>This table is used by your CSAP SPO to identify the categories of substances and the populations your state targeted with FFY 2017 SABG primary prevention set-aside funds.</a:t>
            </a:r>
          </a:p>
          <a:p>
            <a:pPr lvl="1"/>
            <a:endParaRPr lang="en-US" dirty="0"/>
          </a:p>
        </p:txBody>
      </p:sp>
      <p:sp>
        <p:nvSpPr>
          <p:cNvPr id="2" name="Title 1"/>
          <p:cNvSpPr>
            <a:spLocks noGrp="1"/>
          </p:cNvSpPr>
          <p:nvPr>
            <p:ph type="title" idx="4294967295"/>
          </p:nvPr>
        </p:nvSpPr>
        <p:spPr>
          <a:xfrm>
            <a:off x="868679" y="829820"/>
            <a:ext cx="10515600" cy="1325563"/>
          </a:xfrm>
          <a:prstGeom prst="rect">
            <a:avLst/>
          </a:prstGeom>
        </p:spPr>
        <p:txBody>
          <a:bodyPr/>
          <a:lstStyle/>
          <a:p>
            <a:pPr algn="ctr"/>
            <a:r>
              <a:rPr lang="en-US" b="1" dirty="0"/>
              <a:t>SABG Report FY20-Reporting on FFY 2017</a:t>
            </a:r>
            <a:endParaRPr lang="en-US" dirty="0"/>
          </a:p>
        </p:txBody>
      </p:sp>
    </p:spTree>
    <p:extLst>
      <p:ext uri="{BB962C8B-B14F-4D97-AF65-F5344CB8AC3E}">
        <p14:creationId xmlns:p14="http://schemas.microsoft.com/office/powerpoint/2010/main" val="909054719"/>
      </p:ext>
    </p:extLst>
  </p:cSld>
  <p:clrMapOvr>
    <a:masterClrMapping/>
  </p:clrMapOvr>
</p:sld>
</file>

<file path=ppt/theme/theme1.xml><?xml version="1.0" encoding="utf-8"?>
<a:theme xmlns:a="http://schemas.openxmlformats.org/drawingml/2006/main" name="DAODAS Master">
  <a:themeElements>
    <a:clrScheme name="Custom 2">
      <a:dk1>
        <a:srgbClr val="000000"/>
      </a:dk1>
      <a:lt1>
        <a:sysClr val="window" lastClr="FFFFFF"/>
      </a:lt1>
      <a:dk2>
        <a:srgbClr val="637052"/>
      </a:dk2>
      <a:lt2>
        <a:srgbClr val="CCDDEA"/>
      </a:lt2>
      <a:accent1>
        <a:srgbClr val="00838B"/>
      </a:accent1>
      <a:accent2>
        <a:srgbClr val="00838B"/>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DAODAS Presentation Template.potx" id="{0CE04AE8-3756-42D4-973A-52CE67F51425}" vid="{9592E3DF-3801-49AD-9A39-6E15CA6966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2982</Words>
  <Application>Microsoft Office PowerPoint</Application>
  <PresentationFormat>Widescreen</PresentationFormat>
  <Paragraphs>243</Paragraphs>
  <Slides>29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Gill Sans MT</vt:lpstr>
      <vt:lpstr>Symbol</vt:lpstr>
      <vt:lpstr>Times New Roman</vt:lpstr>
      <vt:lpstr>Wingdings</vt:lpstr>
      <vt:lpstr>DAODAS Master</vt:lpstr>
      <vt:lpstr>DAODAS Updates</vt:lpstr>
      <vt:lpstr>SABG FY20-FY21</vt:lpstr>
      <vt:lpstr>SABG Application FY20-FY21</vt:lpstr>
      <vt:lpstr>SABG Application FY20-FY21</vt:lpstr>
      <vt:lpstr>SABG Application FY20-FY21</vt:lpstr>
      <vt:lpstr>SABG Application FY20-FY21</vt:lpstr>
      <vt:lpstr>SABG Report FY20-Reporting on FFY 2017</vt:lpstr>
      <vt:lpstr>SABG Report FY20-Reporting on FFY 2017</vt:lpstr>
      <vt:lpstr>SABG Report FY20-Reporting on FFY 2017</vt:lpstr>
      <vt:lpstr>SABG Report FY20-Reporting on FFY 2017</vt:lpstr>
      <vt:lpstr>SABG Report FY20-Reporting on FFY 2017</vt:lpstr>
      <vt:lpstr>SABG Report FY20-Reporting on FFY 2017</vt:lpstr>
      <vt:lpstr>Synar Report FFY20</vt:lpstr>
      <vt:lpstr>Synar Report FFY20</vt:lpstr>
      <vt:lpstr>Other DAODAS Updates</vt:lpstr>
      <vt:lpstr>Communities That Care Survey</vt:lpstr>
      <vt:lpstr>PowerPoint Presentation</vt:lpstr>
      <vt:lpstr>TEP</vt:lpstr>
      <vt:lpstr>What units of the Stanford Tobacco Prevention Toolkit are included in the TEP curriculum?</vt:lpstr>
      <vt:lpstr>How can you utilize TEP and/or the Stanford Tobacco Prevention Toolkit?</vt:lpstr>
      <vt:lpstr>How do I enter these activities into Impact?</vt:lpstr>
      <vt:lpstr>SYNAR/STEP</vt:lpstr>
      <vt:lpstr>What is Synar Tobacco Enforcement  Partnerships (STEP)?</vt:lpstr>
      <vt:lpstr>Tobacco Challenge</vt:lpstr>
      <vt:lpstr>PowerPoint Presentation</vt:lpstr>
      <vt:lpstr>SOR Opioid One Time Funding</vt:lpstr>
      <vt:lpstr>PowerPoint Presentation</vt:lpstr>
      <vt:lpstr>IMPACT</vt:lpstr>
      <vt:lpstr>Questions?</vt:lpstr>
    </vt:vector>
  </TitlesOfParts>
  <Company>SCDAODAS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LaptopUser</dc:creator>
  <cp:lastModifiedBy>DAODAS</cp:lastModifiedBy>
  <cp:revision>14</cp:revision>
  <dcterms:created xsi:type="dcterms:W3CDTF">2019-11-07T03:37:53Z</dcterms:created>
  <dcterms:modified xsi:type="dcterms:W3CDTF">2019-11-15T21:16:27Z</dcterms:modified>
</cp:coreProperties>
</file>